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1" r:id="rId6"/>
    <p:sldId id="266" r:id="rId7"/>
    <p:sldId id="262" r:id="rId8"/>
    <p:sldId id="276" r:id="rId9"/>
    <p:sldId id="267" r:id="rId10"/>
    <p:sldId id="277" r:id="rId11"/>
    <p:sldId id="274" r:id="rId12"/>
    <p:sldId id="268" r:id="rId13"/>
    <p:sldId id="278" r:id="rId14"/>
    <p:sldId id="275" r:id="rId15"/>
    <p:sldId id="264" r:id="rId16"/>
    <p:sldId id="273" r:id="rId17"/>
    <p:sldId id="265" r:id="rId18"/>
    <p:sldId id="279" r:id="rId19"/>
    <p:sldId id="269" r:id="rId20"/>
    <p:sldId id="270" r:id="rId21"/>
    <p:sldId id="26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78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0B01F-AF8E-4D76-8CFF-BE2C65CB8909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EC7D0-522D-4FF3-987B-BA425120BE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EC7D0-522D-4FF3-987B-BA425120BED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D380-EA8E-4A30-92AC-A215EE8A17D2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FF6E-DBB6-4D50-977C-1F6DEAEF5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D380-EA8E-4A30-92AC-A215EE8A17D2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FF6E-DBB6-4D50-977C-1F6DEAEF5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D380-EA8E-4A30-92AC-A215EE8A17D2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FF6E-DBB6-4D50-977C-1F6DEAEF5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D380-EA8E-4A30-92AC-A215EE8A17D2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FF6E-DBB6-4D50-977C-1F6DEAEF5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D380-EA8E-4A30-92AC-A215EE8A17D2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FF6E-DBB6-4D50-977C-1F6DEAEF5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D380-EA8E-4A30-92AC-A215EE8A17D2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FF6E-DBB6-4D50-977C-1F6DEAEF5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D380-EA8E-4A30-92AC-A215EE8A17D2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FF6E-DBB6-4D50-977C-1F6DEAEF5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D380-EA8E-4A30-92AC-A215EE8A17D2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FF6E-DBB6-4D50-977C-1F6DEAEF5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D380-EA8E-4A30-92AC-A215EE8A17D2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FF6E-DBB6-4D50-977C-1F6DEAEF5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D380-EA8E-4A30-92AC-A215EE8A17D2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FF6E-DBB6-4D50-977C-1F6DEAEF5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D380-EA8E-4A30-92AC-A215EE8A17D2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FF6E-DBB6-4D50-977C-1F6DEAEF5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5D380-EA8E-4A30-92AC-A215EE8A17D2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4FF6E-DBB6-4D50-977C-1F6DEAEF5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7772400" cy="1470025"/>
          </a:xfrm>
        </p:spPr>
        <p:txBody>
          <a:bodyPr/>
          <a:lstStyle/>
          <a:p>
            <a:r>
              <a:rPr lang="en-US" dirty="0" err="1"/>
              <a:t>Zavarivanje</a:t>
            </a:r>
            <a:r>
              <a:rPr lang="en-US" dirty="0"/>
              <a:t> </a:t>
            </a:r>
            <a:r>
              <a:rPr lang="en-US" dirty="0" err="1"/>
              <a:t>električnim</a:t>
            </a:r>
            <a:r>
              <a:rPr lang="en-US" dirty="0"/>
              <a:t> </a:t>
            </a:r>
            <a:r>
              <a:rPr lang="en-US" dirty="0" err="1"/>
              <a:t>otporom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61097" t="20833" r="18385" b="57133"/>
          <a:stretch>
            <a:fillRect/>
          </a:stretch>
        </p:blipFill>
        <p:spPr bwMode="auto">
          <a:xfrm>
            <a:off x="4724400" y="1065362"/>
            <a:ext cx="4419600" cy="26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4800600" cy="6248400"/>
          </a:xfrm>
        </p:spPr>
        <p:txBody>
          <a:bodyPr>
            <a:normAutofit/>
          </a:bodyPr>
          <a:lstStyle/>
          <a:p>
            <a:r>
              <a:rPr lang="en-US" sz="4000" u="sng" dirty="0" err="1"/>
              <a:t>Tačkasto</a:t>
            </a:r>
            <a:r>
              <a:rPr lang="en-US" sz="4000" u="sng" dirty="0"/>
              <a:t> </a:t>
            </a:r>
            <a:r>
              <a:rPr lang="en-US" sz="4000" u="sng" dirty="0" err="1"/>
              <a:t>zavarivanje</a:t>
            </a:r>
            <a:r>
              <a:rPr lang="en-US" sz="4000" dirty="0"/>
              <a:t>:</a:t>
            </a:r>
          </a:p>
          <a:p>
            <a:pPr>
              <a:buFontTx/>
              <a:buChar char="-"/>
            </a:pPr>
            <a:r>
              <a:rPr lang="en-US" dirty="0" err="1"/>
              <a:t>Najrasprostranjeniji</a:t>
            </a:r>
            <a:r>
              <a:rPr lang="en-US" dirty="0"/>
              <a:t> </a:t>
            </a:r>
            <a:r>
              <a:rPr lang="en-US" dirty="0" err="1"/>
              <a:t>postupak</a:t>
            </a:r>
            <a:r>
              <a:rPr lang="en-US" dirty="0"/>
              <a:t> </a:t>
            </a:r>
            <a:r>
              <a:rPr lang="en-US" dirty="0" err="1"/>
              <a:t>zav.el.otporom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Pritisak</a:t>
            </a:r>
            <a:r>
              <a:rPr lang="en-US" dirty="0"/>
              <a:t> se </a:t>
            </a:r>
            <a:r>
              <a:rPr lang="en-US" dirty="0" err="1"/>
              <a:t>postiže</a:t>
            </a:r>
            <a:r>
              <a:rPr lang="en-US" dirty="0"/>
              <a:t> </a:t>
            </a:r>
            <a:r>
              <a:rPr lang="en-US" dirty="0" err="1"/>
              <a:t>hlađenim</a:t>
            </a:r>
            <a:r>
              <a:rPr lang="en-US" dirty="0"/>
              <a:t> </a:t>
            </a:r>
            <a:r>
              <a:rPr lang="en-US" dirty="0" err="1"/>
              <a:t>elektrodama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čemu</a:t>
            </a:r>
            <a:r>
              <a:rPr lang="en-US" dirty="0"/>
              <a:t> se </a:t>
            </a:r>
            <a:r>
              <a:rPr lang="en-US" dirty="0" err="1"/>
              <a:t>dobijaju</a:t>
            </a:r>
            <a:r>
              <a:rPr lang="en-US" dirty="0"/>
              <a:t> </a:t>
            </a:r>
            <a:r>
              <a:rPr lang="en-US" dirty="0" err="1"/>
              <a:t>preklopni</a:t>
            </a:r>
            <a:r>
              <a:rPr lang="en-US" dirty="0"/>
              <a:t> </a:t>
            </a:r>
            <a:r>
              <a:rPr lang="en-US" dirty="0" err="1"/>
              <a:t>spojevi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zavarivanju</a:t>
            </a:r>
            <a:r>
              <a:rPr lang="en-US" dirty="0"/>
              <a:t> </a:t>
            </a:r>
            <a:r>
              <a:rPr lang="en-US" dirty="0" err="1"/>
              <a:t>dolazi</a:t>
            </a:r>
            <a:r>
              <a:rPr lang="en-US" dirty="0"/>
              <a:t> do </a:t>
            </a:r>
            <a:r>
              <a:rPr lang="en-US" dirty="0" err="1"/>
              <a:t>topljenja</a:t>
            </a:r>
            <a:r>
              <a:rPr lang="en-US" dirty="0"/>
              <a:t> </a:t>
            </a:r>
            <a:r>
              <a:rPr lang="en-US" dirty="0" err="1"/>
              <a:t>osnovnog</a:t>
            </a:r>
            <a:r>
              <a:rPr lang="en-US" dirty="0"/>
              <a:t> </a:t>
            </a:r>
            <a:r>
              <a:rPr lang="en-US" dirty="0" err="1"/>
              <a:t>materijala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886200"/>
            <a:ext cx="4102100" cy="1893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dirty="0" err="1"/>
              <a:t>Promena</a:t>
            </a:r>
            <a:r>
              <a:rPr lang="en-US" dirty="0"/>
              <a:t> temperature: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*</a:t>
            </a:r>
            <a:r>
              <a:rPr lang="en-US" dirty="0" err="1"/>
              <a:t>Ceo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zavarivanja</a:t>
            </a:r>
            <a:r>
              <a:rPr lang="en-US" dirty="0"/>
              <a:t> </a:t>
            </a:r>
          </a:p>
          <a:p>
            <a:pPr>
              <a:buNone/>
            </a:pPr>
            <a:r>
              <a:rPr lang="en-US" dirty="0"/>
              <a:t>je </a:t>
            </a:r>
            <a:r>
              <a:rPr lang="en-US" dirty="0" err="1"/>
              <a:t>završen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oko</a:t>
            </a:r>
            <a:r>
              <a:rPr lang="en-US" dirty="0"/>
              <a:t> 0,5 s, a </a:t>
            </a:r>
          </a:p>
          <a:p>
            <a:pPr>
              <a:buNone/>
            </a:pPr>
            <a:r>
              <a:rPr lang="en-US" dirty="0" err="1"/>
              <a:t>moguće</a:t>
            </a:r>
            <a:r>
              <a:rPr lang="en-US" dirty="0"/>
              <a:t> je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kraće</a:t>
            </a:r>
            <a:r>
              <a:rPr lang="en-US" dirty="0"/>
              <a:t> </a:t>
            </a:r>
          </a:p>
          <a:p>
            <a:pPr>
              <a:buNone/>
            </a:pPr>
            <a:r>
              <a:rPr lang="en-US" dirty="0"/>
              <a:t>(</a:t>
            </a:r>
            <a:r>
              <a:rPr lang="en-US" dirty="0" err="1"/>
              <a:t>najviše</a:t>
            </a:r>
            <a:r>
              <a:rPr lang="en-US" dirty="0"/>
              <a:t> do 600 </a:t>
            </a:r>
            <a:r>
              <a:rPr lang="en-US" dirty="0" err="1"/>
              <a:t>zavara</a:t>
            </a:r>
            <a:r>
              <a:rPr lang="en-US" dirty="0"/>
              <a:t> </a:t>
            </a:r>
          </a:p>
          <a:p>
            <a:pPr>
              <a:buNone/>
            </a:pPr>
            <a:r>
              <a:rPr lang="en-US" dirty="0"/>
              <a:t>u  </a:t>
            </a:r>
            <a:r>
              <a:rPr lang="en-US" dirty="0" err="1"/>
              <a:t>minuti</a:t>
            </a:r>
            <a:r>
              <a:rPr lang="en-US" dirty="0"/>
              <a:t>)-</a:t>
            </a:r>
            <a:r>
              <a:rPr lang="en-US" dirty="0" err="1"/>
              <a:t>visoka</a:t>
            </a:r>
            <a:r>
              <a:rPr lang="en-US" dirty="0"/>
              <a:t> </a:t>
            </a:r>
          </a:p>
          <a:p>
            <a:pPr>
              <a:buNone/>
            </a:pPr>
            <a:r>
              <a:rPr lang="en-US" dirty="0" err="1"/>
              <a:t>produktivnost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45027"/>
            <a:ext cx="4419600" cy="5022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724400" y="52578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1-limovi pre </a:t>
            </a:r>
            <a:r>
              <a:rPr lang="en-US" dirty="0" err="1"/>
              <a:t>zavarivanja</a:t>
            </a:r>
            <a:endParaRPr lang="en-US" dirty="0"/>
          </a:p>
          <a:p>
            <a:r>
              <a:rPr lang="en-US" dirty="0"/>
              <a:t>2-početak </a:t>
            </a:r>
            <a:r>
              <a:rPr lang="en-US" dirty="0" err="1"/>
              <a:t>obrazovanja</a:t>
            </a:r>
            <a:r>
              <a:rPr lang="en-US" dirty="0"/>
              <a:t> </a:t>
            </a:r>
            <a:r>
              <a:rPr lang="en-US" dirty="0" err="1"/>
              <a:t>rastopljenog</a:t>
            </a:r>
            <a:r>
              <a:rPr lang="en-US" dirty="0"/>
              <a:t> </a:t>
            </a:r>
            <a:r>
              <a:rPr lang="en-US" dirty="0" err="1"/>
              <a:t>jezgra</a:t>
            </a:r>
            <a:endParaRPr lang="en-US" dirty="0"/>
          </a:p>
          <a:p>
            <a:r>
              <a:rPr lang="en-US" dirty="0"/>
              <a:t>3-konačno </a:t>
            </a:r>
            <a:r>
              <a:rPr lang="en-US" dirty="0" err="1"/>
              <a:t>obrazovanje</a:t>
            </a:r>
            <a:r>
              <a:rPr lang="en-US" dirty="0"/>
              <a:t> </a:t>
            </a:r>
            <a:r>
              <a:rPr lang="en-US" dirty="0" err="1"/>
              <a:t>livenog</a:t>
            </a:r>
            <a:r>
              <a:rPr lang="en-US" dirty="0"/>
              <a:t> </a:t>
            </a:r>
            <a:r>
              <a:rPr lang="en-US" dirty="0" err="1"/>
              <a:t>jezgra</a:t>
            </a:r>
            <a:endParaRPr lang="en-US" dirty="0"/>
          </a:p>
          <a:p>
            <a:r>
              <a:rPr lang="en-US" dirty="0"/>
              <a:t>4-gotova </a:t>
            </a:r>
            <a:r>
              <a:rPr lang="en-US" dirty="0" err="1"/>
              <a:t>zavarena</a:t>
            </a:r>
            <a:r>
              <a:rPr lang="en-US" dirty="0"/>
              <a:t> </a:t>
            </a:r>
            <a:r>
              <a:rPr lang="en-US" dirty="0" err="1"/>
              <a:t>tačka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 err="1"/>
              <a:t>Vrste</a:t>
            </a:r>
            <a:r>
              <a:rPr lang="en-US" dirty="0"/>
              <a:t> </a:t>
            </a:r>
            <a:r>
              <a:rPr lang="en-US" dirty="0" err="1"/>
              <a:t>tačkastog</a:t>
            </a:r>
            <a:r>
              <a:rPr lang="en-US" dirty="0"/>
              <a:t> </a:t>
            </a:r>
            <a:r>
              <a:rPr lang="en-US" dirty="0" err="1"/>
              <a:t>zavarivanja</a:t>
            </a:r>
            <a:r>
              <a:rPr lang="en-US" dirty="0"/>
              <a:t>:</a:t>
            </a:r>
          </a:p>
          <a:p>
            <a:pPr marL="514350" indent="-514350">
              <a:buAutoNum type="alphaLcParenR"/>
            </a:pPr>
            <a:r>
              <a:rPr lang="en-US" dirty="0" err="1"/>
              <a:t>Jednostrano</a:t>
            </a:r>
            <a:endParaRPr lang="en-US" dirty="0"/>
          </a:p>
          <a:p>
            <a:pPr marL="514350" indent="-514350">
              <a:buAutoNum type="alphaLcParenR"/>
            </a:pPr>
            <a:endParaRPr lang="en-US" dirty="0"/>
          </a:p>
          <a:p>
            <a:pPr marL="514350" indent="-514350">
              <a:buAutoNum type="alphaLcParenR"/>
            </a:pPr>
            <a:endParaRPr lang="en-US" dirty="0"/>
          </a:p>
          <a:p>
            <a:pPr marL="514350" indent="-514350">
              <a:buAutoNum type="alphaLcParenR"/>
            </a:pPr>
            <a:endParaRPr lang="en-US" dirty="0"/>
          </a:p>
          <a:p>
            <a:pPr marL="514350" indent="-514350">
              <a:buAutoNum type="alphaLcParenR"/>
            </a:pPr>
            <a:endParaRPr lang="en-US" dirty="0"/>
          </a:p>
          <a:p>
            <a:pPr marL="514350" indent="-514350">
              <a:buAutoNum type="alphaLcParenR"/>
            </a:pPr>
            <a:r>
              <a:rPr lang="en-US" dirty="0" err="1"/>
              <a:t>Dvostrano</a:t>
            </a:r>
            <a:r>
              <a:rPr lang="en-US" dirty="0"/>
              <a:t>: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 rot="-60000">
            <a:off x="4062058" y="1029459"/>
            <a:ext cx="4754728" cy="272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l="61097" t="20833" r="18385" b="57133"/>
          <a:stretch>
            <a:fillRect/>
          </a:stretch>
        </p:blipFill>
        <p:spPr bwMode="auto">
          <a:xfrm>
            <a:off x="4267200" y="4037162"/>
            <a:ext cx="4419600" cy="26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 err="1"/>
              <a:t>I</a:t>
            </a:r>
            <a:r>
              <a:rPr lang="en-US" baseline="-25000" dirty="0" err="1"/>
              <a:t>š</a:t>
            </a:r>
            <a:r>
              <a:rPr lang="en-US" dirty="0"/>
              <a:t> – </a:t>
            </a:r>
            <a:r>
              <a:rPr lang="en-US" dirty="0" err="1"/>
              <a:t>struja</a:t>
            </a:r>
            <a:r>
              <a:rPr lang="en-US" dirty="0"/>
              <a:t> </a:t>
            </a:r>
            <a:r>
              <a:rPr lang="en-US" dirty="0" err="1"/>
              <a:t>šantiranja</a:t>
            </a:r>
            <a:r>
              <a:rPr lang="en-US" dirty="0"/>
              <a:t> – </a:t>
            </a:r>
            <a:r>
              <a:rPr lang="en-US" dirty="0" err="1"/>
              <a:t>struja</a:t>
            </a:r>
            <a:r>
              <a:rPr lang="en-US" dirty="0"/>
              <a:t> </a:t>
            </a:r>
            <a:r>
              <a:rPr lang="en-US" dirty="0" err="1"/>
              <a:t>protiče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prethodno</a:t>
            </a:r>
            <a:r>
              <a:rPr lang="en-US" dirty="0"/>
              <a:t> </a:t>
            </a:r>
            <a:r>
              <a:rPr lang="en-US" dirty="0" err="1"/>
              <a:t>zavarenu</a:t>
            </a:r>
            <a:r>
              <a:rPr lang="en-US" dirty="0"/>
              <a:t> </a:t>
            </a:r>
            <a:r>
              <a:rPr lang="en-US" dirty="0" err="1"/>
              <a:t>tačku</a:t>
            </a:r>
            <a:r>
              <a:rPr lang="en-US" dirty="0"/>
              <a:t>. </a:t>
            </a:r>
            <a:r>
              <a:rPr lang="en-US" dirty="0" err="1"/>
              <a:t>Negativna</a:t>
            </a:r>
            <a:r>
              <a:rPr lang="en-US" dirty="0"/>
              <a:t> </a:t>
            </a:r>
            <a:r>
              <a:rPr lang="en-US" dirty="0" err="1"/>
              <a:t>pojava</a:t>
            </a:r>
            <a:r>
              <a:rPr lang="en-US" dirty="0"/>
              <a:t> – </a:t>
            </a:r>
            <a:r>
              <a:rPr lang="en-US" dirty="0" err="1"/>
              <a:t>zbog</a:t>
            </a:r>
            <a:r>
              <a:rPr lang="en-US" dirty="0"/>
              <a:t> toga je </a:t>
            </a:r>
            <a:r>
              <a:rPr lang="en-US" dirty="0" err="1"/>
              <a:t>potrebno</a:t>
            </a:r>
            <a:r>
              <a:rPr lang="en-US" dirty="0"/>
              <a:t> </a:t>
            </a:r>
            <a:r>
              <a:rPr lang="en-US" dirty="0" err="1"/>
              <a:t>izvršiti</a:t>
            </a:r>
            <a:r>
              <a:rPr lang="en-US" dirty="0"/>
              <a:t> </a:t>
            </a:r>
            <a:r>
              <a:rPr lang="en-US" dirty="0" err="1"/>
              <a:t>zavarivanje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rastojanju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3,4-4,5x </a:t>
            </a:r>
            <a:r>
              <a:rPr lang="en-US" dirty="0" err="1"/>
              <a:t>većem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prečnika</a:t>
            </a:r>
            <a:r>
              <a:rPr lang="en-US" dirty="0"/>
              <a:t> </a:t>
            </a:r>
            <a:r>
              <a:rPr lang="en-US" dirty="0" err="1"/>
              <a:t>tačke</a:t>
            </a:r>
            <a:r>
              <a:rPr lang="en-US" dirty="0"/>
              <a:t> </a:t>
            </a:r>
          </a:p>
          <a:p>
            <a:pPr>
              <a:buFont typeface="Arial" charset="0"/>
              <a:buChar char="•"/>
            </a:pPr>
            <a:r>
              <a:rPr lang="en-US" dirty="0" err="1"/>
              <a:t>Izraženije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jednostranog</a:t>
            </a:r>
            <a:r>
              <a:rPr lang="en-US" dirty="0"/>
              <a:t> </a:t>
            </a:r>
            <a:r>
              <a:rPr lang="en-US" dirty="0" err="1"/>
              <a:t>zavarivanja</a:t>
            </a:r>
            <a:r>
              <a:rPr lang="en-US" dirty="0"/>
              <a:t> </a:t>
            </a:r>
            <a:r>
              <a:rPr lang="en-US" dirty="0" err="1"/>
              <a:t>nego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dvostranog</a:t>
            </a:r>
            <a:r>
              <a:rPr lang="en-US" dirty="0"/>
              <a:t>: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56223" t="19927" r="9810" b="57123"/>
          <a:stretch>
            <a:fillRect/>
          </a:stretch>
        </p:blipFill>
        <p:spPr bwMode="auto">
          <a:xfrm>
            <a:off x="711200" y="3886200"/>
            <a:ext cx="7823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u="sng" dirty="0" err="1"/>
              <a:t>Primena</a:t>
            </a:r>
            <a:r>
              <a:rPr lang="en-US" u="sng" dirty="0"/>
              <a:t> </a:t>
            </a:r>
            <a:r>
              <a:rPr lang="en-US" u="sng" dirty="0" err="1"/>
              <a:t>i</a:t>
            </a:r>
            <a:r>
              <a:rPr lang="en-US" u="sng" dirty="0"/>
              <a:t> </a:t>
            </a:r>
            <a:r>
              <a:rPr lang="en-US" u="sng" dirty="0" err="1"/>
              <a:t>specifičnosti</a:t>
            </a:r>
            <a:r>
              <a:rPr lang="en-US" dirty="0"/>
              <a:t>:</a:t>
            </a:r>
          </a:p>
          <a:p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Velika</a:t>
            </a:r>
            <a:r>
              <a:rPr lang="en-US" dirty="0"/>
              <a:t> </a:t>
            </a:r>
            <a:r>
              <a:rPr lang="en-US" dirty="0" err="1"/>
              <a:t>produktivnost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Primena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najrazličitije</a:t>
            </a:r>
            <a:r>
              <a:rPr lang="en-US" dirty="0"/>
              <a:t> </a:t>
            </a:r>
            <a:r>
              <a:rPr lang="en-US" dirty="0" err="1"/>
              <a:t>materijale</a:t>
            </a:r>
            <a:r>
              <a:rPr lang="en-US" dirty="0"/>
              <a:t>, </a:t>
            </a:r>
            <a:r>
              <a:rPr lang="en-US" dirty="0" err="1"/>
              <a:t>uključujući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teško</a:t>
            </a:r>
            <a:r>
              <a:rPr lang="en-US" dirty="0"/>
              <a:t> </a:t>
            </a:r>
            <a:r>
              <a:rPr lang="en-US" dirty="0" err="1"/>
              <a:t>zavarljive</a:t>
            </a:r>
            <a:r>
              <a:rPr lang="en-US" dirty="0"/>
              <a:t>: </a:t>
            </a:r>
            <a:r>
              <a:rPr lang="en-US" dirty="0" err="1"/>
              <a:t>leg.Ti</a:t>
            </a:r>
            <a:r>
              <a:rPr lang="en-US" dirty="0"/>
              <a:t>, leg. Al (Al-Cu </a:t>
            </a:r>
            <a:r>
              <a:rPr lang="en-US" dirty="0" err="1"/>
              <a:t>duraluminijum</a:t>
            </a:r>
            <a:r>
              <a:rPr lang="en-US" dirty="0"/>
              <a:t>)</a:t>
            </a:r>
          </a:p>
          <a:p>
            <a:pPr>
              <a:buFontTx/>
              <a:buChar char="-"/>
            </a:pPr>
            <a:r>
              <a:rPr lang="en-US" dirty="0" err="1"/>
              <a:t>Tipična</a:t>
            </a:r>
            <a:r>
              <a:rPr lang="en-US" dirty="0"/>
              <a:t> </a:t>
            </a:r>
            <a:r>
              <a:rPr lang="en-US" dirty="0" err="1"/>
              <a:t>primena</a:t>
            </a:r>
            <a:r>
              <a:rPr lang="en-US" dirty="0"/>
              <a:t> u </a:t>
            </a:r>
            <a:r>
              <a:rPr lang="en-US" dirty="0" err="1"/>
              <a:t>automobilskoj</a:t>
            </a:r>
            <a:r>
              <a:rPr lang="en-US" dirty="0"/>
              <a:t> </a:t>
            </a:r>
            <a:r>
              <a:rPr lang="en-US" dirty="0" err="1"/>
              <a:t>industriji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Nemogućnost</a:t>
            </a:r>
            <a:r>
              <a:rPr lang="en-US" dirty="0"/>
              <a:t> </a:t>
            </a:r>
            <a:r>
              <a:rPr lang="en-US" dirty="0" err="1"/>
              <a:t>postizanja</a:t>
            </a:r>
            <a:r>
              <a:rPr lang="en-US" dirty="0"/>
              <a:t> </a:t>
            </a:r>
            <a:r>
              <a:rPr lang="en-US" dirty="0" err="1"/>
              <a:t>hermetičnih</a:t>
            </a:r>
            <a:r>
              <a:rPr lang="en-US" dirty="0"/>
              <a:t> </a:t>
            </a:r>
            <a:r>
              <a:rPr lang="en-US" dirty="0" err="1"/>
              <a:t>spojeva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Zavarivanje</a:t>
            </a:r>
            <a:r>
              <a:rPr lang="en-US" dirty="0"/>
              <a:t> </a:t>
            </a:r>
            <a:r>
              <a:rPr lang="en-US" dirty="0" err="1"/>
              <a:t>limova</a:t>
            </a:r>
            <a:r>
              <a:rPr lang="en-US" dirty="0"/>
              <a:t> 0,1-6 mm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sz="4000" u="sng" dirty="0" err="1"/>
              <a:t>Bradavičasto</a:t>
            </a:r>
            <a:r>
              <a:rPr lang="en-US" sz="4000" u="sng" dirty="0"/>
              <a:t> </a:t>
            </a:r>
            <a:r>
              <a:rPr lang="en-US" sz="4000" u="sng" dirty="0" err="1"/>
              <a:t>zavarivanje</a:t>
            </a:r>
            <a:r>
              <a:rPr lang="en-US" sz="4000" dirty="0"/>
              <a:t>:</a:t>
            </a:r>
          </a:p>
          <a:p>
            <a:pPr>
              <a:buFontTx/>
              <a:buChar char="-"/>
            </a:pPr>
            <a:r>
              <a:rPr lang="sr-Latn-CS" sz="2800" dirty="0"/>
              <a:t>Limovi koji se zavaruju imaju izbočine</a:t>
            </a:r>
          </a:p>
          <a:p>
            <a:pPr>
              <a:buFontTx/>
              <a:buChar char="-"/>
            </a:pPr>
            <a:r>
              <a:rPr lang="sr-Latn-CS" sz="2800" dirty="0"/>
              <a:t>U isto vreme se vrši zavarivanje u više tačaka</a:t>
            </a:r>
          </a:p>
          <a:p>
            <a:pPr>
              <a:buFontTx/>
              <a:buChar char="-"/>
            </a:pPr>
            <a:r>
              <a:rPr lang="sr-Latn-CS" sz="2800" dirty="0"/>
              <a:t>Nakon zavarivanja se izbočine ili ne vide ili slabo vide</a:t>
            </a:r>
          </a:p>
          <a:p>
            <a:pPr>
              <a:buFontTx/>
              <a:buChar char="-"/>
            </a:pPr>
            <a:r>
              <a:rPr lang="sr-Latn-CS" sz="2800" dirty="0"/>
              <a:t>Elektrode su velikih dimenzija</a:t>
            </a:r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0000">
            <a:off x="104257" y="3488417"/>
            <a:ext cx="4852237" cy="3257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97450" y="4419600"/>
            <a:ext cx="40513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fontScale="92500" lnSpcReduction="10000"/>
          </a:bodyPr>
          <a:lstStyle/>
          <a:p>
            <a:r>
              <a:rPr lang="sr-Latn-CS" u="sng" dirty="0"/>
              <a:t>Primena i specifičnosti</a:t>
            </a:r>
            <a:r>
              <a:rPr lang="sr-Latn-CS" dirty="0"/>
              <a:t>:</a:t>
            </a:r>
          </a:p>
          <a:p>
            <a:pPr>
              <a:buNone/>
            </a:pPr>
            <a:endParaRPr lang="sr-Latn-CS" dirty="0"/>
          </a:p>
          <a:p>
            <a:pPr>
              <a:buFontTx/>
              <a:buChar char="-"/>
            </a:pPr>
            <a:r>
              <a:rPr lang="sr-Latn-CS" dirty="0"/>
              <a:t>Za niskougljenične čelike</a:t>
            </a:r>
          </a:p>
          <a:p>
            <a:pPr>
              <a:buFontTx/>
              <a:buChar char="-"/>
            </a:pPr>
            <a:r>
              <a:rPr lang="sr-Latn-CS" dirty="0"/>
              <a:t>Ve</a:t>
            </a:r>
            <a:r>
              <a:rPr lang="en-US" dirty="0" err="1"/>
              <a:t>ća</a:t>
            </a:r>
            <a:r>
              <a:rPr lang="en-US" dirty="0"/>
              <a:t> </a:t>
            </a:r>
            <a:r>
              <a:rPr lang="sr-Latn-CS" dirty="0"/>
              <a:t>produk</a:t>
            </a:r>
            <a:r>
              <a:rPr lang="en-US" dirty="0"/>
              <a:t>t</a:t>
            </a:r>
            <a:r>
              <a:rPr lang="sr-Latn-CS" dirty="0"/>
              <a:t>ivnost</a:t>
            </a:r>
            <a:r>
              <a:rPr lang="en-US" dirty="0"/>
              <a:t> </a:t>
            </a:r>
            <a:r>
              <a:rPr lang="en-US" dirty="0" err="1"/>
              <a:t>nego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tačkastog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Duži</a:t>
            </a:r>
            <a:r>
              <a:rPr lang="en-US" dirty="0"/>
              <a:t> </a:t>
            </a:r>
            <a:r>
              <a:rPr lang="en-US" dirty="0" err="1"/>
              <a:t>vek</a:t>
            </a:r>
            <a:r>
              <a:rPr lang="en-US" dirty="0"/>
              <a:t> </a:t>
            </a:r>
            <a:r>
              <a:rPr lang="en-US" dirty="0" err="1"/>
              <a:t>elektroda</a:t>
            </a:r>
            <a:r>
              <a:rPr lang="en-US" dirty="0"/>
              <a:t> </a:t>
            </a:r>
            <a:r>
              <a:rPr lang="en-US" dirty="0" err="1"/>
              <a:t>nego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tačkastog</a:t>
            </a:r>
            <a:endParaRPr lang="sr-Latn-CS" dirty="0"/>
          </a:p>
          <a:p>
            <a:pPr>
              <a:buFontTx/>
              <a:buChar char="-"/>
            </a:pPr>
            <a:r>
              <a:rPr lang="sr-Latn-CS" dirty="0"/>
              <a:t>Potrebna ve</a:t>
            </a:r>
            <a:r>
              <a:rPr lang="en-US" dirty="0" err="1"/>
              <a:t>ća</a:t>
            </a:r>
            <a:r>
              <a:rPr lang="en-US" dirty="0"/>
              <a:t> </a:t>
            </a:r>
            <a:r>
              <a:rPr lang="en-US" dirty="0" err="1"/>
              <a:t>snaga</a:t>
            </a:r>
            <a:r>
              <a:rPr lang="sr-Latn-CS" dirty="0"/>
              <a:t> uređaja</a:t>
            </a:r>
            <a:r>
              <a:rPr lang="en-US" dirty="0"/>
              <a:t> (</a:t>
            </a:r>
            <a:r>
              <a:rPr lang="en-US" dirty="0" err="1"/>
              <a:t>veća</a:t>
            </a:r>
            <a:r>
              <a:rPr lang="en-US" dirty="0"/>
              <a:t> </a:t>
            </a:r>
            <a:r>
              <a:rPr lang="en-US" dirty="0" err="1"/>
              <a:t>struja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pritisak</a:t>
            </a:r>
            <a:r>
              <a:rPr lang="en-US" dirty="0"/>
              <a:t>) </a:t>
            </a:r>
            <a:r>
              <a:rPr lang="en-US" dirty="0" err="1"/>
              <a:t>nego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tačkastog</a:t>
            </a:r>
            <a:r>
              <a:rPr lang="en-US" dirty="0"/>
              <a:t> (</a:t>
            </a:r>
            <a:r>
              <a:rPr lang="en-US" dirty="0" err="1"/>
              <a:t>skuplji</a:t>
            </a:r>
            <a:r>
              <a:rPr lang="en-US" dirty="0"/>
              <a:t> </a:t>
            </a:r>
            <a:r>
              <a:rPr lang="en-US" dirty="0" err="1"/>
              <a:t>uređaj</a:t>
            </a:r>
            <a:r>
              <a:rPr lang="en-US" dirty="0"/>
              <a:t>)</a:t>
            </a:r>
          </a:p>
          <a:p>
            <a:pPr>
              <a:buFontTx/>
              <a:buChar char="-"/>
            </a:pPr>
            <a:r>
              <a:rPr lang="en-US" dirty="0" err="1"/>
              <a:t>Složenija</a:t>
            </a:r>
            <a:r>
              <a:rPr lang="en-US" dirty="0"/>
              <a:t> </a:t>
            </a:r>
            <a:r>
              <a:rPr lang="en-US" dirty="0" err="1"/>
              <a:t>priprema</a:t>
            </a:r>
            <a:r>
              <a:rPr lang="en-US" dirty="0"/>
              <a:t> </a:t>
            </a:r>
            <a:r>
              <a:rPr lang="en-US" dirty="0" err="1"/>
              <a:t>limova</a:t>
            </a:r>
            <a:r>
              <a:rPr lang="en-US" dirty="0"/>
              <a:t> </a:t>
            </a:r>
            <a:r>
              <a:rPr lang="en-US" dirty="0" err="1"/>
              <a:t>nego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tačkastog</a:t>
            </a:r>
            <a:endParaRPr lang="sr-Latn-CS" dirty="0"/>
          </a:p>
          <a:p>
            <a:pPr>
              <a:buFontTx/>
              <a:buChar char="-"/>
            </a:pPr>
            <a:r>
              <a:rPr lang="sr-Latn-CS" dirty="0"/>
              <a:t>Zavarivanje limova de</a:t>
            </a:r>
            <a:r>
              <a:rPr lang="en-US" dirty="0"/>
              <a:t>b</a:t>
            </a:r>
            <a:r>
              <a:rPr lang="sr-Latn-CS" dirty="0"/>
              <a:t>ljine 0,5-5 mm</a:t>
            </a:r>
          </a:p>
          <a:p>
            <a:pPr>
              <a:buFontTx/>
              <a:buChar char="-"/>
            </a:pPr>
            <a:r>
              <a:rPr lang="sr-Latn-CS" dirty="0"/>
              <a:t>Mogućnost zavarivanja tankih sa debelim limovima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sz="4000" u="sng" dirty="0" err="1"/>
              <a:t>Šavno</a:t>
            </a:r>
            <a:r>
              <a:rPr lang="en-US" sz="4000" u="sng" dirty="0"/>
              <a:t> </a:t>
            </a:r>
            <a:r>
              <a:rPr lang="en-US" sz="4000" u="sng" dirty="0" err="1"/>
              <a:t>zavarivanje</a:t>
            </a:r>
            <a:r>
              <a:rPr lang="en-US" dirty="0"/>
              <a:t>:</a:t>
            </a:r>
            <a:endParaRPr lang="sr-Latn-CS" dirty="0"/>
          </a:p>
          <a:p>
            <a:pPr>
              <a:buFontTx/>
              <a:buChar char="-"/>
            </a:pPr>
            <a:r>
              <a:rPr lang="sr-Latn-CS" dirty="0"/>
              <a:t>Koriste se kružne elektrode između kojih se kreće osnovni materijal,</a:t>
            </a:r>
          </a:p>
          <a:p>
            <a:pPr>
              <a:buNone/>
            </a:pPr>
            <a:r>
              <a:rPr lang="sr-Latn-CS" dirty="0"/>
              <a:t>	a moguće je i da su </a:t>
            </a:r>
          </a:p>
          <a:p>
            <a:pPr>
              <a:buNone/>
            </a:pPr>
            <a:r>
              <a:rPr lang="sr-Latn-CS" dirty="0"/>
              <a:t>	elektrode pokretne.</a:t>
            </a:r>
          </a:p>
          <a:p>
            <a:pPr>
              <a:buFontTx/>
              <a:buChar char="-"/>
            </a:pPr>
            <a:r>
              <a:rPr lang="sr-Latn-CS" dirty="0"/>
              <a:t>Zavarene tačke se </a:t>
            </a:r>
          </a:p>
          <a:p>
            <a:pPr>
              <a:buNone/>
            </a:pPr>
            <a:r>
              <a:rPr lang="sr-Latn-CS" dirty="0"/>
              <a:t>	međusobno preklapaju</a:t>
            </a:r>
          </a:p>
          <a:p>
            <a:pPr>
              <a:buFontTx/>
              <a:buChar char="-"/>
            </a:pPr>
            <a:r>
              <a:rPr lang="sr-Latn-CS" dirty="0"/>
              <a:t>Može biti dvostrano ili </a:t>
            </a:r>
          </a:p>
          <a:p>
            <a:pPr>
              <a:buNone/>
            </a:pPr>
            <a:r>
              <a:rPr lang="sr-Latn-CS" dirty="0"/>
              <a:t>	jednostrano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4800600" y="1773195"/>
            <a:ext cx="4343400" cy="5008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dirty="0" err="1"/>
              <a:t>Uticaj</a:t>
            </a:r>
            <a:r>
              <a:rPr lang="en-US" dirty="0"/>
              <a:t> </a:t>
            </a:r>
            <a:r>
              <a:rPr lang="en-US" dirty="0" err="1"/>
              <a:t>pauze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propuštanja</a:t>
            </a:r>
            <a:r>
              <a:rPr lang="en-US" dirty="0"/>
              <a:t> </a:t>
            </a:r>
            <a:r>
              <a:rPr lang="en-US" dirty="0" err="1"/>
              <a:t>struje</a:t>
            </a:r>
            <a:r>
              <a:rPr lang="en-US" dirty="0"/>
              <a:t>:</a:t>
            </a:r>
          </a:p>
          <a:p>
            <a:pPr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Velika</a:t>
            </a:r>
            <a:r>
              <a:rPr lang="en-US" dirty="0"/>
              <a:t> </a:t>
            </a:r>
            <a:r>
              <a:rPr lang="en-US" dirty="0" err="1"/>
              <a:t>pauza</a:t>
            </a:r>
            <a:r>
              <a:rPr lang="en-US" dirty="0"/>
              <a:t>: </a:t>
            </a:r>
            <a:r>
              <a:rPr lang="en-US" dirty="0" err="1"/>
              <a:t>manje</a:t>
            </a:r>
            <a:r>
              <a:rPr lang="en-US" dirty="0"/>
              <a:t> </a:t>
            </a:r>
            <a:r>
              <a:rPr lang="en-US" dirty="0" err="1"/>
              <a:t>tačaka</a:t>
            </a:r>
            <a:r>
              <a:rPr lang="en-US" dirty="0"/>
              <a:t>, </a:t>
            </a:r>
            <a:r>
              <a:rPr lang="en-US" dirty="0" err="1"/>
              <a:t>čvrstoća</a:t>
            </a:r>
            <a:r>
              <a:rPr lang="en-US" dirty="0"/>
              <a:t> </a:t>
            </a:r>
            <a:r>
              <a:rPr lang="en-US" dirty="0" err="1"/>
              <a:t>manja</a:t>
            </a:r>
            <a:r>
              <a:rPr lang="en-US" dirty="0"/>
              <a:t>, </a:t>
            </a:r>
            <a:r>
              <a:rPr lang="en-US" dirty="0" err="1"/>
              <a:t>nema</a:t>
            </a:r>
            <a:r>
              <a:rPr lang="en-US" dirty="0"/>
              <a:t> </a:t>
            </a:r>
            <a:r>
              <a:rPr lang="en-US" dirty="0" err="1"/>
              <a:t>hermetičnosti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radni</a:t>
            </a:r>
            <a:r>
              <a:rPr lang="en-US" dirty="0"/>
              <a:t> </a:t>
            </a:r>
            <a:r>
              <a:rPr lang="en-US" dirty="0" err="1"/>
              <a:t>vek</a:t>
            </a:r>
            <a:r>
              <a:rPr lang="en-US" dirty="0"/>
              <a:t> </a:t>
            </a:r>
            <a:r>
              <a:rPr lang="en-US" dirty="0" err="1"/>
              <a:t>elektroda</a:t>
            </a:r>
            <a:r>
              <a:rPr lang="en-US" dirty="0"/>
              <a:t> </a:t>
            </a:r>
            <a:r>
              <a:rPr lang="en-US" dirty="0" err="1"/>
              <a:t>najduži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Bez</a:t>
            </a:r>
            <a:r>
              <a:rPr lang="en-US" dirty="0"/>
              <a:t> </a:t>
            </a:r>
            <a:r>
              <a:rPr lang="en-US" dirty="0" err="1"/>
              <a:t>pauze</a:t>
            </a:r>
            <a:r>
              <a:rPr lang="en-US" dirty="0"/>
              <a:t>: </a:t>
            </a:r>
            <a:r>
              <a:rPr lang="en-US" dirty="0" err="1"/>
              <a:t>kontinualan</a:t>
            </a:r>
            <a:r>
              <a:rPr lang="en-US" dirty="0"/>
              <a:t> </a:t>
            </a:r>
            <a:r>
              <a:rPr lang="en-US" dirty="0" err="1"/>
              <a:t>šav</a:t>
            </a:r>
            <a:r>
              <a:rPr lang="en-US" dirty="0"/>
              <a:t>, </a:t>
            </a:r>
            <a:r>
              <a:rPr lang="en-US" dirty="0" err="1"/>
              <a:t>hermetičnost</a:t>
            </a:r>
            <a:r>
              <a:rPr lang="en-US" dirty="0"/>
              <a:t>, </a:t>
            </a:r>
            <a:r>
              <a:rPr lang="en-US" dirty="0" err="1"/>
              <a:t>pregrevanje</a:t>
            </a:r>
            <a:r>
              <a:rPr lang="en-US" dirty="0"/>
              <a:t> </a:t>
            </a:r>
            <a:r>
              <a:rPr lang="en-US" dirty="0" err="1"/>
              <a:t>elektrode</a:t>
            </a:r>
            <a:r>
              <a:rPr lang="en-US" dirty="0"/>
              <a:t>,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kraće</a:t>
            </a:r>
            <a:r>
              <a:rPr lang="en-US" dirty="0"/>
              <a:t> </a:t>
            </a:r>
            <a:r>
              <a:rPr lang="en-US" dirty="0" err="1"/>
              <a:t>šavove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54465" t="40625" r="4539" b="41875"/>
          <a:stretch>
            <a:fillRect/>
          </a:stretch>
        </p:blipFill>
        <p:spPr bwMode="auto">
          <a:xfrm>
            <a:off x="152400" y="4648200"/>
            <a:ext cx="8890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sz="3200" u="sng" dirty="0"/>
              <a:t>Primena i specifičnosti</a:t>
            </a:r>
            <a:r>
              <a:rPr lang="sr-Latn-CS" sz="3200" dirty="0"/>
              <a:t>:</a:t>
            </a:r>
          </a:p>
          <a:p>
            <a:pPr>
              <a:buNone/>
            </a:pPr>
            <a:r>
              <a:rPr lang="sr-Latn-CS" dirty="0"/>
              <a:t>-  Koristi se za zavarivanje različitih materijala: niskougljeničnih i nerđajućih čelika, leg.Al, Cu, Ti,...</a:t>
            </a:r>
          </a:p>
          <a:p>
            <a:pPr>
              <a:buFontTx/>
              <a:buChar char="-"/>
            </a:pP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se p</a:t>
            </a:r>
            <a:r>
              <a:rPr lang="sr-Latn-CS" sz="3200" dirty="0"/>
              <a:t>osti</a:t>
            </a:r>
            <a:r>
              <a:rPr lang="en-US" sz="3200" dirty="0" err="1"/>
              <a:t>gne</a:t>
            </a:r>
            <a:r>
              <a:rPr lang="sr-Latn-CS" sz="3200" dirty="0"/>
              <a:t> hermetičnost na tečnosti i gasove</a:t>
            </a:r>
          </a:p>
          <a:p>
            <a:pPr>
              <a:buFontTx/>
              <a:buChar char="-"/>
            </a:pPr>
            <a:r>
              <a:rPr lang="sr-Latn-CS" dirty="0"/>
              <a:t>Debljine limova do 3 mm</a:t>
            </a:r>
            <a:endParaRPr lang="en-US" dirty="0"/>
          </a:p>
          <a:p>
            <a:pPr>
              <a:buFontTx/>
              <a:buChar char="-"/>
            </a:pPr>
            <a:r>
              <a:rPr lang="en-US" sz="3200" dirty="0" err="1"/>
              <a:t>Potrebna</a:t>
            </a:r>
            <a:r>
              <a:rPr lang="en-US" sz="3200" dirty="0"/>
              <a:t> </a:t>
            </a:r>
            <a:r>
              <a:rPr lang="en-US" sz="3200" dirty="0" err="1"/>
              <a:t>veća</a:t>
            </a:r>
            <a:r>
              <a:rPr lang="en-US" sz="3200" dirty="0"/>
              <a:t> </a:t>
            </a:r>
            <a:r>
              <a:rPr lang="en-US" sz="3200" dirty="0" err="1"/>
              <a:t>snaga</a:t>
            </a:r>
            <a:r>
              <a:rPr lang="en-US" sz="3200" dirty="0"/>
              <a:t> </a:t>
            </a:r>
            <a:r>
              <a:rPr lang="en-US" sz="3200" dirty="0" err="1"/>
              <a:t>nego</a:t>
            </a:r>
            <a:r>
              <a:rPr lang="en-US" sz="3200" dirty="0"/>
              <a:t> </a:t>
            </a:r>
            <a:r>
              <a:rPr lang="en-US" sz="3200" dirty="0" err="1"/>
              <a:t>kod</a:t>
            </a:r>
            <a:r>
              <a:rPr lang="en-US" sz="3200" dirty="0"/>
              <a:t> </a:t>
            </a:r>
            <a:r>
              <a:rPr lang="en-US" sz="3200" dirty="0" err="1"/>
              <a:t>tačkastog</a:t>
            </a:r>
            <a:r>
              <a:rPr lang="en-US" sz="3200" dirty="0"/>
              <a:t> </a:t>
            </a:r>
            <a:r>
              <a:rPr lang="en-US" sz="3200" dirty="0" err="1"/>
              <a:t>zbog</a:t>
            </a:r>
            <a:r>
              <a:rPr lang="en-US" sz="3200" dirty="0"/>
              <a:t> </a:t>
            </a:r>
            <a:r>
              <a:rPr lang="en-US" sz="3200" dirty="0" err="1"/>
              <a:t>većeg</a:t>
            </a:r>
            <a:r>
              <a:rPr lang="en-US" sz="3200" dirty="0"/>
              <a:t> </a:t>
            </a:r>
            <a:r>
              <a:rPr lang="en-US" sz="3200" dirty="0" err="1"/>
              <a:t>šantiranja</a:t>
            </a:r>
            <a:r>
              <a:rPr lang="en-US" sz="3200" dirty="0"/>
              <a:t> </a:t>
            </a:r>
            <a:r>
              <a:rPr lang="en-US" sz="3200" dirty="0" err="1"/>
              <a:t>struje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>
            <a:normAutofit/>
          </a:bodyPr>
          <a:lstStyle/>
          <a:p>
            <a:r>
              <a:rPr lang="en-US" dirty="0" err="1"/>
              <a:t>Direktnim</a:t>
            </a:r>
            <a:r>
              <a:rPr lang="en-US" dirty="0"/>
              <a:t> </a:t>
            </a:r>
            <a:r>
              <a:rPr lang="en-US" dirty="0" err="1"/>
              <a:t>propuštanjem</a:t>
            </a:r>
            <a:r>
              <a:rPr lang="en-US" dirty="0"/>
              <a:t> </a:t>
            </a:r>
            <a:r>
              <a:rPr lang="en-US" dirty="0" err="1"/>
              <a:t>el.struje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osnovni</a:t>
            </a:r>
            <a:r>
              <a:rPr lang="en-US" dirty="0"/>
              <a:t> </a:t>
            </a:r>
            <a:r>
              <a:rPr lang="en-US" dirty="0" err="1"/>
              <a:t>materijal</a:t>
            </a:r>
            <a:r>
              <a:rPr lang="en-US" dirty="0"/>
              <a:t> (</a:t>
            </a:r>
            <a:r>
              <a:rPr lang="en-US" dirty="0" err="1"/>
              <a:t>kontakt</a:t>
            </a:r>
            <a:r>
              <a:rPr lang="en-US" dirty="0"/>
              <a:t>), </a:t>
            </a:r>
            <a:r>
              <a:rPr lang="en-US" dirty="0" err="1"/>
              <a:t>dolazi</a:t>
            </a:r>
            <a:r>
              <a:rPr lang="en-US" dirty="0"/>
              <a:t> do </a:t>
            </a:r>
            <a:r>
              <a:rPr lang="en-US" dirty="0" err="1"/>
              <a:t>njegovog</a:t>
            </a:r>
            <a:r>
              <a:rPr lang="en-US" dirty="0"/>
              <a:t> </a:t>
            </a:r>
            <a:r>
              <a:rPr lang="en-US" dirty="0" err="1"/>
              <a:t>zagrevanja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električnog</a:t>
            </a:r>
            <a:r>
              <a:rPr lang="en-US" dirty="0"/>
              <a:t> </a:t>
            </a:r>
            <a:r>
              <a:rPr lang="en-US" dirty="0" err="1"/>
              <a:t>otpora</a:t>
            </a:r>
            <a:r>
              <a:rPr lang="en-US" dirty="0"/>
              <a:t>. </a:t>
            </a:r>
          </a:p>
          <a:p>
            <a:pPr>
              <a:buNone/>
            </a:pPr>
            <a:endParaRPr lang="en-US" dirty="0"/>
          </a:p>
          <a:p>
            <a:r>
              <a:rPr lang="en-US" dirty="0" err="1"/>
              <a:t>Može</a:t>
            </a:r>
            <a:r>
              <a:rPr lang="en-US" dirty="0"/>
              <a:t>, a ne </a:t>
            </a:r>
            <a:r>
              <a:rPr lang="en-US" dirty="0" err="1"/>
              <a:t>mora</a:t>
            </a:r>
            <a:r>
              <a:rPr lang="en-US" dirty="0"/>
              <a:t> </a:t>
            </a:r>
            <a:r>
              <a:rPr lang="en-US" dirty="0" err="1"/>
              <a:t>dolaziti</a:t>
            </a:r>
            <a:r>
              <a:rPr lang="en-US" dirty="0"/>
              <a:t> do </a:t>
            </a:r>
            <a:r>
              <a:rPr lang="en-US" dirty="0" err="1"/>
              <a:t>topljenja</a:t>
            </a:r>
            <a:r>
              <a:rPr lang="en-US" dirty="0"/>
              <a:t> </a:t>
            </a:r>
            <a:r>
              <a:rPr lang="en-US" dirty="0" err="1"/>
              <a:t>osnovnog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 – </a:t>
            </a:r>
            <a:r>
              <a:rPr lang="en-US" dirty="0" err="1"/>
              <a:t>važno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je </a:t>
            </a:r>
            <a:r>
              <a:rPr lang="en-US" dirty="0" err="1"/>
              <a:t>materijal</a:t>
            </a:r>
            <a:r>
              <a:rPr lang="en-US" dirty="0"/>
              <a:t> </a:t>
            </a:r>
            <a:r>
              <a:rPr lang="en-US" dirty="0" err="1"/>
              <a:t>razmekšan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relativno</a:t>
            </a:r>
            <a:r>
              <a:rPr lang="en-US" dirty="0"/>
              <a:t> </a:t>
            </a:r>
            <a:r>
              <a:rPr lang="en-US" dirty="0" err="1"/>
              <a:t>maloj</a:t>
            </a:r>
            <a:r>
              <a:rPr lang="en-US" dirty="0"/>
              <a:t> </a:t>
            </a:r>
            <a:r>
              <a:rPr lang="en-US" dirty="0" err="1"/>
              <a:t>površini</a:t>
            </a:r>
            <a:r>
              <a:rPr lang="en-US" dirty="0"/>
              <a:t> (u </a:t>
            </a:r>
            <a:r>
              <a:rPr lang="en-US" dirty="0" err="1"/>
              <a:t>kontaktnoj</a:t>
            </a:r>
            <a:r>
              <a:rPr lang="en-US" dirty="0"/>
              <a:t> </a:t>
            </a:r>
            <a:r>
              <a:rPr lang="en-US" dirty="0" err="1"/>
              <a:t>tački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 err="1"/>
              <a:t>Prednosti</a:t>
            </a:r>
            <a:r>
              <a:rPr lang="sr-Latn-CS" u="sng" dirty="0"/>
              <a:t> zavarivanja el.otporom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dirty="0" err="1"/>
              <a:t>Širok</a:t>
            </a:r>
            <a:r>
              <a:rPr lang="en-US" dirty="0"/>
              <a:t> </a:t>
            </a:r>
            <a:r>
              <a:rPr lang="en-US" dirty="0" err="1"/>
              <a:t>spektar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zavarivati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Visoka</a:t>
            </a:r>
            <a:r>
              <a:rPr lang="en-US" dirty="0"/>
              <a:t> </a:t>
            </a:r>
            <a:r>
              <a:rPr lang="en-US" dirty="0" err="1"/>
              <a:t>mogućnost</a:t>
            </a:r>
            <a:r>
              <a:rPr lang="en-US" dirty="0"/>
              <a:t> </a:t>
            </a:r>
            <a:r>
              <a:rPr lang="en-US" dirty="0" err="1"/>
              <a:t>automatizacije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Mali </a:t>
            </a:r>
            <a:r>
              <a:rPr lang="en-US" dirty="0" err="1"/>
              <a:t>utrošak</a:t>
            </a:r>
            <a:r>
              <a:rPr lang="en-US" dirty="0"/>
              <a:t> </a:t>
            </a:r>
            <a:r>
              <a:rPr lang="en-US" dirty="0" err="1"/>
              <a:t>energije</a:t>
            </a:r>
            <a:r>
              <a:rPr lang="en-US" dirty="0"/>
              <a:t> (</a:t>
            </a:r>
            <a:r>
              <a:rPr lang="en-US" dirty="0" err="1"/>
              <a:t>visoka</a:t>
            </a:r>
            <a:r>
              <a:rPr lang="en-US" dirty="0"/>
              <a:t> </a:t>
            </a:r>
            <a:r>
              <a:rPr lang="en-US" dirty="0" err="1"/>
              <a:t>ekonomičnost</a:t>
            </a:r>
            <a:r>
              <a:rPr lang="en-US" dirty="0"/>
              <a:t>)</a:t>
            </a:r>
          </a:p>
          <a:p>
            <a:pPr>
              <a:buFontTx/>
              <a:buChar char="-"/>
            </a:pPr>
            <a:r>
              <a:rPr lang="en-US" dirty="0" err="1"/>
              <a:t>Velika</a:t>
            </a:r>
            <a:r>
              <a:rPr lang="en-US" dirty="0"/>
              <a:t> </a:t>
            </a:r>
            <a:r>
              <a:rPr lang="en-US" dirty="0" err="1"/>
              <a:t>produktivnost</a:t>
            </a:r>
            <a:endParaRPr lang="en-US" dirty="0"/>
          </a:p>
          <a:p>
            <a:endParaRPr lang="en-US" dirty="0"/>
          </a:p>
          <a:p>
            <a:r>
              <a:rPr lang="en-US" u="sng" dirty="0" err="1"/>
              <a:t>Nedostaci</a:t>
            </a:r>
            <a:r>
              <a:rPr lang="sr-Latn-CS" u="sng" dirty="0"/>
              <a:t> zavarivanja el.otporom 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dirty="0" err="1"/>
              <a:t>Skupa</a:t>
            </a:r>
            <a:r>
              <a:rPr lang="en-US" dirty="0"/>
              <a:t> </a:t>
            </a:r>
            <a:r>
              <a:rPr lang="en-US" dirty="0" err="1"/>
              <a:t>oprema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Oprema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pogodna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prenošenje</a:t>
            </a:r>
            <a:r>
              <a:rPr lang="en-US" dirty="0"/>
              <a:t> van </a:t>
            </a:r>
            <a:r>
              <a:rPr lang="en-US" dirty="0" err="1"/>
              <a:t>pogona</a:t>
            </a:r>
            <a:r>
              <a:rPr lang="sr-Latn-CS" dirty="0"/>
              <a:t> (terenski rad)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Ograničenje</a:t>
            </a:r>
            <a:r>
              <a:rPr lang="en-US" dirty="0"/>
              <a:t> </a:t>
            </a:r>
            <a:r>
              <a:rPr lang="en-US" dirty="0" err="1"/>
              <a:t>debljine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poprečnog</a:t>
            </a:r>
            <a:r>
              <a:rPr lang="en-US" dirty="0"/>
              <a:t> </a:t>
            </a:r>
            <a:r>
              <a:rPr lang="en-US" dirty="0" err="1"/>
              <a:t>preseka</a:t>
            </a:r>
            <a:r>
              <a:rPr lang="en-US" dirty="0"/>
              <a:t> </a:t>
            </a:r>
            <a:r>
              <a:rPr lang="en-US" dirty="0" err="1"/>
              <a:t>osnovnog</a:t>
            </a:r>
            <a:r>
              <a:rPr lang="en-US" dirty="0"/>
              <a:t> </a:t>
            </a:r>
            <a:r>
              <a:rPr lang="en-US" dirty="0" err="1"/>
              <a:t>materijala</a:t>
            </a: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1143000"/>
          </a:xfrm>
        </p:spPr>
        <p:txBody>
          <a:bodyPr/>
          <a:lstStyle/>
          <a:p>
            <a:r>
              <a:rPr lang="en-US" dirty="0" err="1"/>
              <a:t>Hvala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pažnji</a:t>
            </a:r>
            <a:r>
              <a:rPr lang="en-US" dirty="0"/>
              <a:t>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0"/>
            <a:ext cx="564366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458200" cy="6400800"/>
          </a:xfrm>
        </p:spPr>
        <p:txBody>
          <a:bodyPr>
            <a:normAutofit fontScale="92500"/>
          </a:bodyPr>
          <a:lstStyle/>
          <a:p>
            <a:r>
              <a:rPr lang="en-US" sz="2800" dirty="0" err="1"/>
              <a:t>Osnovna</a:t>
            </a:r>
            <a:r>
              <a:rPr lang="en-US" sz="2800" dirty="0"/>
              <a:t> </a:t>
            </a:r>
            <a:r>
              <a:rPr lang="en-US" sz="2800" dirty="0" err="1"/>
              <a:t>podela</a:t>
            </a:r>
            <a:r>
              <a:rPr lang="en-US" sz="2800" dirty="0"/>
              <a:t>:</a:t>
            </a:r>
          </a:p>
          <a:p>
            <a:pPr marL="514350" indent="-514350">
              <a:buAutoNum type="arabicPeriod"/>
            </a:pPr>
            <a:r>
              <a:rPr lang="en-US" sz="2800" dirty="0" err="1"/>
              <a:t>Sučeono</a:t>
            </a:r>
            <a:endParaRPr lang="en-US" sz="2800" dirty="0"/>
          </a:p>
          <a:p>
            <a:pPr marL="514350" indent="-514350">
              <a:buAutoNum type="arabicPeriod"/>
            </a:pPr>
            <a:r>
              <a:rPr lang="en-US" sz="2800" dirty="0" err="1"/>
              <a:t>Preklopno</a:t>
            </a:r>
            <a:endParaRPr lang="en-US" sz="2800" dirty="0"/>
          </a:p>
          <a:p>
            <a:pPr marL="514350" indent="-514350">
              <a:buNone/>
            </a:pPr>
            <a:endParaRPr lang="en-US" sz="2800" dirty="0"/>
          </a:p>
          <a:p>
            <a:pPr marL="514350" indent="-514350">
              <a:buNone/>
            </a:pPr>
            <a:endParaRPr lang="en-US" sz="2800" dirty="0"/>
          </a:p>
          <a:p>
            <a:pPr marL="514350" indent="-514350">
              <a:buNone/>
            </a:pPr>
            <a:endParaRPr lang="en-US" sz="2800" dirty="0"/>
          </a:p>
          <a:p>
            <a:pPr marL="514350" indent="-514350">
              <a:buNone/>
            </a:pPr>
            <a:endParaRPr lang="en-US" sz="2800" dirty="0"/>
          </a:p>
          <a:p>
            <a:pPr marL="514350" indent="-514350">
              <a:buNone/>
            </a:pPr>
            <a:r>
              <a:rPr lang="sr-Latn-CS" sz="2800" dirty="0"/>
              <a:t>*</a:t>
            </a:r>
            <a:r>
              <a:rPr lang="en-US" sz="2800" dirty="0" err="1"/>
              <a:t>Električni</a:t>
            </a:r>
            <a:r>
              <a:rPr lang="en-US" sz="2800" dirty="0"/>
              <a:t> </a:t>
            </a:r>
            <a:r>
              <a:rPr lang="en-US" sz="2800" dirty="0" err="1"/>
              <a:t>otpor</a:t>
            </a:r>
            <a:r>
              <a:rPr lang="en-US" sz="2800" dirty="0"/>
              <a:t> se</a:t>
            </a:r>
          </a:p>
          <a:p>
            <a:pPr marL="514350" indent="-514350">
              <a:buNone/>
            </a:pPr>
            <a:r>
              <a:rPr lang="en-US" sz="2800" dirty="0" err="1"/>
              <a:t>izražava</a:t>
            </a:r>
            <a:r>
              <a:rPr lang="en-US" sz="2800" dirty="0"/>
              <a:t> </a:t>
            </a:r>
            <a:r>
              <a:rPr lang="en-US" sz="2800" dirty="0" err="1"/>
              <a:t>kao</a:t>
            </a:r>
            <a:r>
              <a:rPr lang="en-US" sz="2800" dirty="0"/>
              <a:t> </a:t>
            </a:r>
            <a:r>
              <a:rPr lang="en-US" sz="2800" dirty="0" err="1"/>
              <a:t>zbir</a:t>
            </a:r>
            <a:r>
              <a:rPr lang="en-US" sz="2800" dirty="0"/>
              <a:t>:</a:t>
            </a:r>
          </a:p>
          <a:p>
            <a:pPr marL="514350" indent="-514350">
              <a:buNone/>
            </a:pPr>
            <a:r>
              <a:rPr lang="en-US" sz="2800" dirty="0"/>
              <a:t>R=2R</a:t>
            </a:r>
            <a:r>
              <a:rPr lang="en-US" sz="2800" baseline="-25000" dirty="0"/>
              <a:t>m</a:t>
            </a:r>
            <a:r>
              <a:rPr lang="en-US" sz="2800" dirty="0"/>
              <a:t>+R</a:t>
            </a:r>
            <a:r>
              <a:rPr lang="en-US" sz="2800" baseline="-25000" dirty="0"/>
              <a:t>k</a:t>
            </a:r>
            <a:r>
              <a:rPr lang="en-US" sz="2800" dirty="0"/>
              <a:t>+2R</a:t>
            </a:r>
            <a:r>
              <a:rPr lang="en-US" sz="2800" baseline="-25000" dirty="0"/>
              <a:t>e</a:t>
            </a:r>
          </a:p>
          <a:p>
            <a:pPr marL="514350" indent="-514350">
              <a:buNone/>
            </a:pPr>
            <a:r>
              <a:rPr lang="en-US" sz="2800" dirty="0" err="1"/>
              <a:t>R</a:t>
            </a:r>
            <a:r>
              <a:rPr lang="en-US" sz="2800" baseline="-25000" dirty="0" err="1"/>
              <a:t>m</a:t>
            </a:r>
            <a:r>
              <a:rPr lang="en-US" sz="2800" dirty="0"/>
              <a:t>- </a:t>
            </a:r>
            <a:r>
              <a:rPr lang="en-US" sz="2800" dirty="0" err="1"/>
              <a:t>otpor</a:t>
            </a:r>
            <a:r>
              <a:rPr lang="en-US" sz="2800" dirty="0"/>
              <a:t> </a:t>
            </a:r>
            <a:r>
              <a:rPr lang="en-US" sz="2800" dirty="0" err="1"/>
              <a:t>osnovnog</a:t>
            </a:r>
            <a:r>
              <a:rPr lang="en-US" sz="2800" dirty="0"/>
              <a:t> </a:t>
            </a:r>
            <a:r>
              <a:rPr lang="en-US" sz="2800" dirty="0" err="1"/>
              <a:t>materijala</a:t>
            </a:r>
            <a:endParaRPr lang="en-US" sz="2800" dirty="0"/>
          </a:p>
          <a:p>
            <a:pPr marL="514350" indent="-514350">
              <a:buNone/>
            </a:pPr>
            <a:r>
              <a:rPr lang="en-US" sz="2800" dirty="0" err="1"/>
              <a:t>R</a:t>
            </a:r>
            <a:r>
              <a:rPr lang="en-US" sz="2800" baseline="-25000" dirty="0" err="1"/>
              <a:t>k</a:t>
            </a:r>
            <a:r>
              <a:rPr lang="en-US" sz="2800" dirty="0"/>
              <a:t> – </a:t>
            </a:r>
            <a:r>
              <a:rPr lang="en-US" sz="2800" dirty="0" err="1"/>
              <a:t>otpor</a:t>
            </a:r>
            <a:r>
              <a:rPr lang="en-US" sz="2800" dirty="0"/>
              <a:t> </a:t>
            </a:r>
            <a:r>
              <a:rPr lang="en-US" sz="2800" dirty="0" err="1"/>
              <a:t>kontakta</a:t>
            </a:r>
            <a:r>
              <a:rPr lang="en-US" sz="2800" dirty="0"/>
              <a:t> </a:t>
            </a:r>
            <a:r>
              <a:rPr lang="en-US" sz="2800" dirty="0" err="1"/>
              <a:t>između</a:t>
            </a:r>
            <a:r>
              <a:rPr lang="en-US" sz="2800" dirty="0"/>
              <a:t> </a:t>
            </a:r>
            <a:r>
              <a:rPr lang="en-US" sz="2800" dirty="0" err="1"/>
              <a:t>delova</a:t>
            </a:r>
            <a:r>
              <a:rPr lang="en-US" sz="2800" dirty="0"/>
              <a:t> </a:t>
            </a:r>
            <a:r>
              <a:rPr lang="en-US" sz="2800" dirty="0" err="1"/>
              <a:t>osnovnog</a:t>
            </a:r>
            <a:r>
              <a:rPr lang="en-US" sz="2800" dirty="0"/>
              <a:t> </a:t>
            </a:r>
            <a:r>
              <a:rPr lang="en-US" sz="2800" dirty="0" err="1"/>
              <a:t>materijala</a:t>
            </a:r>
            <a:endParaRPr lang="en-US" sz="2800" dirty="0"/>
          </a:p>
          <a:p>
            <a:pPr marL="514350" indent="-514350">
              <a:buNone/>
            </a:pPr>
            <a:r>
              <a:rPr lang="en-US" sz="2800" dirty="0"/>
              <a:t>R</a:t>
            </a:r>
            <a:r>
              <a:rPr lang="en-US" sz="2800" baseline="-25000" dirty="0"/>
              <a:t>e</a:t>
            </a:r>
            <a:r>
              <a:rPr lang="en-US" sz="2800" dirty="0"/>
              <a:t> – </a:t>
            </a:r>
            <a:r>
              <a:rPr lang="en-US" sz="2800" dirty="0" err="1"/>
              <a:t>otpor</a:t>
            </a:r>
            <a:r>
              <a:rPr lang="en-US" sz="2800" dirty="0"/>
              <a:t> </a:t>
            </a:r>
            <a:r>
              <a:rPr lang="en-US" sz="2800" dirty="0" err="1"/>
              <a:t>kontakta</a:t>
            </a:r>
            <a:r>
              <a:rPr lang="en-US" sz="2800" dirty="0"/>
              <a:t> </a:t>
            </a:r>
            <a:r>
              <a:rPr lang="en-US" sz="2800" dirty="0" err="1"/>
              <a:t>između</a:t>
            </a:r>
            <a:r>
              <a:rPr lang="en-US" sz="2800" dirty="0"/>
              <a:t> </a:t>
            </a:r>
            <a:r>
              <a:rPr lang="en-US" sz="2800" dirty="0" err="1"/>
              <a:t>elektrode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osnovnog</a:t>
            </a:r>
            <a:r>
              <a:rPr lang="en-US" sz="2800" dirty="0"/>
              <a:t> </a:t>
            </a:r>
            <a:r>
              <a:rPr lang="en-US" sz="2800" dirty="0" err="1"/>
              <a:t>materijala</a:t>
            </a:r>
            <a:endParaRPr lang="en-US" sz="2800" dirty="0"/>
          </a:p>
          <a:p>
            <a:pPr marL="514350" indent="-514350"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458200" cy="5668963"/>
          </a:xfrm>
        </p:spPr>
        <p:txBody>
          <a:bodyPr/>
          <a:lstStyle/>
          <a:p>
            <a:r>
              <a:rPr lang="en-US" dirty="0" err="1"/>
              <a:t>Postupci</a:t>
            </a:r>
            <a:r>
              <a:rPr lang="en-US" dirty="0"/>
              <a:t> </a:t>
            </a:r>
            <a:r>
              <a:rPr lang="en-US" dirty="0" err="1"/>
              <a:t>zavarivanja</a:t>
            </a:r>
            <a:r>
              <a:rPr lang="en-US" dirty="0"/>
              <a:t> </a:t>
            </a:r>
            <a:r>
              <a:rPr lang="en-US" dirty="0" err="1"/>
              <a:t>električnim</a:t>
            </a:r>
            <a:r>
              <a:rPr lang="en-US" dirty="0"/>
              <a:t> </a:t>
            </a:r>
            <a:r>
              <a:rPr lang="en-US" dirty="0" err="1"/>
              <a:t>otporom</a:t>
            </a:r>
            <a:r>
              <a:rPr lang="en-US" dirty="0"/>
              <a:t>: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1. </a:t>
            </a:r>
            <a:r>
              <a:rPr lang="en-US" dirty="0" err="1"/>
              <a:t>Sučeono</a:t>
            </a:r>
            <a:r>
              <a:rPr lang="en-US" dirty="0"/>
              <a:t> </a:t>
            </a:r>
            <a:r>
              <a:rPr lang="en-US" dirty="0" err="1"/>
              <a:t>zavarivanje</a:t>
            </a:r>
            <a:r>
              <a:rPr lang="en-US" dirty="0"/>
              <a:t> </a:t>
            </a:r>
            <a:r>
              <a:rPr lang="en-US" dirty="0" err="1"/>
              <a:t>zbijanjem</a:t>
            </a:r>
            <a:endParaRPr lang="en-US" dirty="0"/>
          </a:p>
          <a:p>
            <a:pPr>
              <a:buNone/>
            </a:pPr>
            <a:r>
              <a:rPr lang="en-US" dirty="0"/>
              <a:t>2. </a:t>
            </a:r>
            <a:r>
              <a:rPr lang="en-US" dirty="0" err="1"/>
              <a:t>Sučeono</a:t>
            </a:r>
            <a:r>
              <a:rPr lang="en-US" dirty="0"/>
              <a:t> </a:t>
            </a:r>
            <a:r>
              <a:rPr lang="en-US" dirty="0" err="1"/>
              <a:t>zavarivanje</a:t>
            </a:r>
            <a:r>
              <a:rPr lang="en-US" dirty="0"/>
              <a:t> </a:t>
            </a:r>
            <a:r>
              <a:rPr lang="en-US" dirty="0" err="1"/>
              <a:t>varničenjem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3. </a:t>
            </a:r>
            <a:r>
              <a:rPr lang="en-US" dirty="0" err="1"/>
              <a:t>Tačkasto</a:t>
            </a:r>
            <a:r>
              <a:rPr lang="en-US" dirty="0"/>
              <a:t> </a:t>
            </a:r>
            <a:r>
              <a:rPr lang="en-US" dirty="0" err="1"/>
              <a:t>zavarivanje</a:t>
            </a:r>
            <a:endParaRPr lang="en-US" dirty="0"/>
          </a:p>
          <a:p>
            <a:pPr>
              <a:buNone/>
            </a:pPr>
            <a:r>
              <a:rPr lang="en-US" dirty="0"/>
              <a:t>4. </a:t>
            </a:r>
            <a:r>
              <a:rPr lang="en-US" dirty="0" err="1"/>
              <a:t>Bradavičasto</a:t>
            </a:r>
            <a:r>
              <a:rPr lang="en-US" dirty="0"/>
              <a:t> </a:t>
            </a:r>
            <a:r>
              <a:rPr lang="en-US" dirty="0" err="1"/>
              <a:t>zavarivanje</a:t>
            </a:r>
            <a:endParaRPr lang="en-US" dirty="0"/>
          </a:p>
          <a:p>
            <a:pPr>
              <a:buNone/>
            </a:pPr>
            <a:r>
              <a:rPr lang="en-US" dirty="0"/>
              <a:t>5. </a:t>
            </a:r>
            <a:r>
              <a:rPr lang="en-US" dirty="0" err="1"/>
              <a:t>Šavno</a:t>
            </a:r>
            <a:r>
              <a:rPr lang="en-US" dirty="0"/>
              <a:t> </a:t>
            </a:r>
            <a:r>
              <a:rPr lang="en-US" dirty="0" err="1"/>
              <a:t>zavarivanje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6172200" y="1676400"/>
            <a:ext cx="304800" cy="12192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6172200" y="3429000"/>
            <a:ext cx="381000" cy="16764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29400" y="1676400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Sučeoni</a:t>
            </a:r>
            <a:r>
              <a:rPr lang="en-US" sz="3200" dirty="0"/>
              <a:t> </a:t>
            </a:r>
            <a:r>
              <a:rPr lang="en-US" sz="3200" dirty="0" err="1"/>
              <a:t>postupci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705600" y="3657600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Preklopni</a:t>
            </a:r>
            <a:r>
              <a:rPr lang="en-US" sz="3200" dirty="0"/>
              <a:t> </a:t>
            </a:r>
            <a:r>
              <a:rPr lang="en-US" sz="3200" dirty="0" err="1"/>
              <a:t>postupci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sz="4000" u="sng" dirty="0" err="1"/>
              <a:t>Sučeono</a:t>
            </a:r>
            <a:r>
              <a:rPr lang="en-US" sz="4000" u="sng" dirty="0"/>
              <a:t> </a:t>
            </a:r>
            <a:r>
              <a:rPr lang="en-US" sz="4000" u="sng" dirty="0" err="1"/>
              <a:t>zavarivanje</a:t>
            </a:r>
            <a:r>
              <a:rPr lang="en-US" sz="4000" u="sng" dirty="0"/>
              <a:t> </a:t>
            </a:r>
            <a:r>
              <a:rPr lang="en-US" sz="4000" u="sng" dirty="0" err="1"/>
              <a:t>zbijanjem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dirty="0" err="1"/>
              <a:t>Osnovni</a:t>
            </a:r>
            <a:r>
              <a:rPr lang="en-US" dirty="0"/>
              <a:t> </a:t>
            </a:r>
            <a:r>
              <a:rPr lang="en-US" dirty="0" err="1"/>
              <a:t>materijal</a:t>
            </a:r>
            <a:r>
              <a:rPr lang="en-US" dirty="0"/>
              <a:t> se </a:t>
            </a:r>
            <a:r>
              <a:rPr lang="en-US" dirty="0" err="1"/>
              <a:t>stegne</a:t>
            </a:r>
            <a:r>
              <a:rPr lang="en-US" dirty="0"/>
              <a:t> u </a:t>
            </a:r>
            <a:r>
              <a:rPr lang="en-US" dirty="0" err="1"/>
              <a:t>čeljusti</a:t>
            </a:r>
            <a:r>
              <a:rPr lang="en-US" dirty="0"/>
              <a:t> – </a:t>
            </a:r>
            <a:r>
              <a:rPr lang="en-US" dirty="0" err="1"/>
              <a:t>jedna</a:t>
            </a:r>
            <a:r>
              <a:rPr lang="en-US" dirty="0"/>
              <a:t> </a:t>
            </a:r>
            <a:r>
              <a:rPr lang="en-US" dirty="0" err="1"/>
              <a:t>čeljust</a:t>
            </a:r>
            <a:r>
              <a:rPr lang="en-US" dirty="0"/>
              <a:t> je </a:t>
            </a:r>
            <a:r>
              <a:rPr lang="en-US" dirty="0" err="1"/>
              <a:t>nepokretna</a:t>
            </a:r>
            <a:r>
              <a:rPr lang="en-US" dirty="0"/>
              <a:t>, </a:t>
            </a:r>
            <a:r>
              <a:rPr lang="en-US" dirty="0" err="1"/>
              <a:t>druga</a:t>
            </a:r>
            <a:r>
              <a:rPr lang="en-US" dirty="0"/>
              <a:t> je </a:t>
            </a:r>
            <a:r>
              <a:rPr lang="en-US" dirty="0" err="1"/>
              <a:t>pokretna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Uključi</a:t>
            </a:r>
            <a:r>
              <a:rPr lang="en-US" dirty="0"/>
              <a:t> se </a:t>
            </a:r>
            <a:r>
              <a:rPr lang="en-US" dirty="0" err="1"/>
              <a:t>struja</a:t>
            </a:r>
            <a:r>
              <a:rPr lang="en-US" dirty="0"/>
              <a:t>, </a:t>
            </a:r>
            <a:r>
              <a:rPr lang="en-US" dirty="0" err="1"/>
              <a:t>kontakt</a:t>
            </a:r>
            <a:r>
              <a:rPr lang="en-US" dirty="0"/>
              <a:t> se </a:t>
            </a:r>
            <a:r>
              <a:rPr lang="en-US" dirty="0" err="1"/>
              <a:t>zagreje</a:t>
            </a:r>
            <a:r>
              <a:rPr lang="en-US" dirty="0"/>
              <a:t> (&gt;1300</a:t>
            </a:r>
            <a:r>
              <a:rPr lang="en-US" baseline="30000" dirty="0"/>
              <a:t>o</a:t>
            </a:r>
            <a:r>
              <a:rPr lang="en-US" dirty="0"/>
              <a:t>C), </a:t>
            </a:r>
            <a:r>
              <a:rPr lang="en-US" dirty="0" err="1"/>
              <a:t>izvrši</a:t>
            </a:r>
            <a:r>
              <a:rPr lang="en-US" dirty="0"/>
              <a:t> se </a:t>
            </a:r>
            <a:r>
              <a:rPr lang="en-US" dirty="0" err="1"/>
              <a:t>pritisak</a:t>
            </a:r>
            <a:r>
              <a:rPr lang="en-US" dirty="0"/>
              <a:t> </a:t>
            </a:r>
            <a:r>
              <a:rPr lang="en-US" dirty="0" err="1"/>
              <a:t>silom</a:t>
            </a:r>
            <a:r>
              <a:rPr lang="en-US" dirty="0"/>
              <a:t> </a:t>
            </a:r>
            <a:r>
              <a:rPr lang="en-US" dirty="0" err="1"/>
              <a:t>F</a:t>
            </a:r>
            <a:r>
              <a:rPr lang="en-US" baseline="-25000" dirty="0" err="1"/>
              <a:t>z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isključi</a:t>
            </a:r>
            <a:r>
              <a:rPr lang="en-US" dirty="0"/>
              <a:t> se </a:t>
            </a:r>
            <a:r>
              <a:rPr lang="en-US" dirty="0" err="1"/>
              <a:t>struja</a:t>
            </a:r>
            <a:r>
              <a:rPr lang="en-US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20000">
            <a:off x="49696" y="3605982"/>
            <a:ext cx="5827020" cy="294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0000">
            <a:off x="6033788" y="3988156"/>
            <a:ext cx="2962591" cy="126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0000">
            <a:off x="6101148" y="5436655"/>
            <a:ext cx="3037369" cy="654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u="sng" dirty="0" err="1"/>
              <a:t>Primena</a:t>
            </a:r>
            <a:r>
              <a:rPr lang="en-US" u="sng" dirty="0"/>
              <a:t> </a:t>
            </a:r>
            <a:r>
              <a:rPr lang="en-US" u="sng" dirty="0" err="1"/>
              <a:t>i</a:t>
            </a:r>
            <a:r>
              <a:rPr lang="en-US" u="sng" dirty="0"/>
              <a:t> </a:t>
            </a:r>
            <a:r>
              <a:rPr lang="en-US" u="sng" dirty="0" err="1"/>
              <a:t>specifičnosti</a:t>
            </a:r>
            <a:r>
              <a:rPr lang="en-US" dirty="0"/>
              <a:t>: 	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plastične</a:t>
            </a:r>
            <a:r>
              <a:rPr lang="en-US" dirty="0"/>
              <a:t> </a:t>
            </a:r>
            <a:r>
              <a:rPr lang="en-US" dirty="0" err="1"/>
              <a:t>materijale</a:t>
            </a:r>
            <a:r>
              <a:rPr lang="en-US" dirty="0"/>
              <a:t>: </a:t>
            </a:r>
            <a:r>
              <a:rPr lang="en-US" dirty="0" err="1"/>
              <a:t>niskougljenični</a:t>
            </a:r>
            <a:r>
              <a:rPr lang="en-US" dirty="0"/>
              <a:t> </a:t>
            </a:r>
            <a:r>
              <a:rPr lang="en-US" dirty="0" err="1"/>
              <a:t>čelik</a:t>
            </a:r>
            <a:r>
              <a:rPr lang="en-US" dirty="0"/>
              <a:t>, leg. Cu </a:t>
            </a:r>
            <a:r>
              <a:rPr lang="en-US" dirty="0" err="1"/>
              <a:t>i</a:t>
            </a:r>
            <a:r>
              <a:rPr lang="en-US" dirty="0"/>
              <a:t> Al.</a:t>
            </a:r>
          </a:p>
          <a:p>
            <a:pPr>
              <a:buFontTx/>
              <a:buChar char="-"/>
            </a:pP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jednostavne</a:t>
            </a:r>
            <a:r>
              <a:rPr lang="en-US" dirty="0"/>
              <a:t> </a:t>
            </a:r>
            <a:r>
              <a:rPr lang="en-US" dirty="0" err="1"/>
              <a:t>preseke</a:t>
            </a:r>
            <a:r>
              <a:rPr lang="en-US" dirty="0"/>
              <a:t> </a:t>
            </a:r>
            <a:r>
              <a:rPr lang="en-US" dirty="0" err="1"/>
              <a:t>gde</a:t>
            </a:r>
            <a:r>
              <a:rPr lang="en-US" dirty="0"/>
              <a:t> je </a:t>
            </a:r>
            <a:r>
              <a:rPr lang="en-US" dirty="0" err="1"/>
              <a:t>moguće</a:t>
            </a:r>
            <a:r>
              <a:rPr lang="en-US" dirty="0"/>
              <a:t> </a:t>
            </a:r>
            <a:r>
              <a:rPr lang="en-US" dirty="0" err="1"/>
              <a:t>postići</a:t>
            </a:r>
            <a:r>
              <a:rPr lang="en-US" dirty="0"/>
              <a:t> </a:t>
            </a:r>
            <a:r>
              <a:rPr lang="en-US" dirty="0" err="1"/>
              <a:t>ravnomeran</a:t>
            </a:r>
            <a:r>
              <a:rPr lang="en-US" dirty="0"/>
              <a:t> </a:t>
            </a:r>
            <a:r>
              <a:rPr lang="en-US" dirty="0" err="1"/>
              <a:t>pritisak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preseku</a:t>
            </a:r>
            <a:r>
              <a:rPr lang="en-US" dirty="0"/>
              <a:t> (</a:t>
            </a:r>
            <a:r>
              <a:rPr lang="en-US" dirty="0" err="1"/>
              <a:t>kružni</a:t>
            </a:r>
            <a:r>
              <a:rPr lang="en-US" dirty="0"/>
              <a:t>, </a:t>
            </a:r>
            <a:r>
              <a:rPr lang="en-US" dirty="0" err="1"/>
              <a:t>kvadratni</a:t>
            </a:r>
            <a:r>
              <a:rPr lang="en-US" dirty="0"/>
              <a:t>, </a:t>
            </a:r>
            <a:r>
              <a:rPr lang="en-US" dirty="0" err="1"/>
              <a:t>pravougaoni</a:t>
            </a:r>
            <a:r>
              <a:rPr lang="en-US" dirty="0"/>
              <a:t> </a:t>
            </a:r>
            <a:r>
              <a:rPr lang="en-US" dirty="0" err="1"/>
              <a:t>presek</a:t>
            </a:r>
            <a:r>
              <a:rPr lang="en-US" dirty="0"/>
              <a:t> </a:t>
            </a:r>
            <a:r>
              <a:rPr lang="en-US" dirty="0" err="1"/>
              <a:t>šipkastih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), </a:t>
            </a:r>
            <a:r>
              <a:rPr lang="en-US" dirty="0" err="1"/>
              <a:t>dimenzija</a:t>
            </a:r>
            <a:r>
              <a:rPr lang="en-US" dirty="0"/>
              <a:t> 3 – 10 mm.</a:t>
            </a:r>
            <a:endParaRPr lang="sr-Latn-CS" dirty="0"/>
          </a:p>
          <a:p>
            <a:pPr>
              <a:buFontTx/>
              <a:buChar char="-"/>
            </a:pPr>
            <a:r>
              <a:rPr lang="sr-Latn-CS" dirty="0"/>
              <a:t>o</a:t>
            </a:r>
            <a:r>
              <a:rPr lang="en-US" dirty="0" err="1"/>
              <a:t>bavezna</a:t>
            </a:r>
            <a:r>
              <a:rPr lang="en-US" dirty="0"/>
              <a:t> </a:t>
            </a:r>
            <a:r>
              <a:rPr lang="en-US" dirty="0" err="1"/>
              <a:t>precizna</a:t>
            </a:r>
            <a:r>
              <a:rPr lang="en-US" dirty="0"/>
              <a:t> </a:t>
            </a:r>
            <a:r>
              <a:rPr lang="en-US" dirty="0" err="1"/>
              <a:t>obrada</a:t>
            </a:r>
            <a:r>
              <a:rPr lang="en-US" dirty="0"/>
              <a:t> </a:t>
            </a:r>
            <a:r>
              <a:rPr lang="en-US" dirty="0" err="1"/>
              <a:t>kontaktnih</a:t>
            </a:r>
            <a:r>
              <a:rPr lang="en-US" dirty="0"/>
              <a:t> </a:t>
            </a:r>
            <a:r>
              <a:rPr lang="en-US" dirty="0" err="1"/>
              <a:t>površina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sz="4000" u="sng" dirty="0" err="1"/>
              <a:t>Sučeono</a:t>
            </a:r>
            <a:r>
              <a:rPr lang="en-US" sz="4000" u="sng" dirty="0"/>
              <a:t> </a:t>
            </a:r>
            <a:r>
              <a:rPr lang="en-US" sz="4000" u="sng" dirty="0" err="1"/>
              <a:t>zavarivanje</a:t>
            </a:r>
            <a:r>
              <a:rPr lang="en-US" sz="4000" u="sng" dirty="0"/>
              <a:t> </a:t>
            </a:r>
            <a:r>
              <a:rPr lang="en-US" sz="4000" u="sng" dirty="0" err="1"/>
              <a:t>varničenjem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dirty="0" err="1"/>
              <a:t>Primena</a:t>
            </a:r>
            <a:r>
              <a:rPr lang="en-US" dirty="0"/>
              <a:t> </a:t>
            </a:r>
            <a:r>
              <a:rPr lang="en-US" dirty="0" err="1"/>
              <a:t>većih</a:t>
            </a:r>
            <a:r>
              <a:rPr lang="en-US" dirty="0"/>
              <a:t> </a:t>
            </a:r>
            <a:r>
              <a:rPr lang="en-US" dirty="0" err="1"/>
              <a:t>struja</a:t>
            </a:r>
            <a:r>
              <a:rPr lang="en-US" dirty="0"/>
              <a:t> </a:t>
            </a:r>
            <a:r>
              <a:rPr lang="en-US" dirty="0" err="1"/>
              <a:t>nego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suč.zav.zbijanjem</a:t>
            </a:r>
            <a:r>
              <a:rPr lang="en-US" dirty="0"/>
              <a:t> – </a:t>
            </a:r>
            <a:r>
              <a:rPr lang="en-US" dirty="0" err="1"/>
              <a:t>postiže</a:t>
            </a:r>
            <a:r>
              <a:rPr lang="en-US" dirty="0"/>
              <a:t> se </a:t>
            </a:r>
            <a:r>
              <a:rPr lang="en-US" dirty="0" err="1"/>
              <a:t>temperatura</a:t>
            </a:r>
            <a:r>
              <a:rPr lang="en-US" dirty="0"/>
              <a:t> </a:t>
            </a:r>
            <a:r>
              <a:rPr lang="en-US" dirty="0" err="1"/>
              <a:t>topljenja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izbacivanje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spoja</a:t>
            </a:r>
            <a:r>
              <a:rPr lang="en-US" dirty="0"/>
              <a:t>.</a:t>
            </a:r>
          </a:p>
          <a:p>
            <a:pPr>
              <a:buFontTx/>
              <a:buChar char="-"/>
            </a:pPr>
            <a:r>
              <a:rPr lang="en-US" dirty="0" err="1"/>
              <a:t>Ostvaruje</a:t>
            </a:r>
            <a:r>
              <a:rPr lang="en-US" dirty="0"/>
              <a:t> se </a:t>
            </a:r>
            <a:r>
              <a:rPr lang="en-US" dirty="0" err="1"/>
              <a:t>kontakt</a:t>
            </a:r>
            <a:r>
              <a:rPr lang="en-US" dirty="0"/>
              <a:t> u </a:t>
            </a:r>
            <a:r>
              <a:rPr lang="en-US" dirty="0" err="1"/>
              <a:t>pojedinim</a:t>
            </a:r>
            <a:r>
              <a:rPr lang="en-US" dirty="0"/>
              <a:t> </a:t>
            </a:r>
            <a:r>
              <a:rPr lang="en-US" dirty="0" err="1"/>
              <a:t>tačkama</a:t>
            </a:r>
            <a:r>
              <a:rPr lang="en-US" dirty="0"/>
              <a:t>.</a:t>
            </a:r>
          </a:p>
          <a:p>
            <a:pPr>
              <a:buFontTx/>
              <a:buChar char="-"/>
            </a:pPr>
            <a:r>
              <a:rPr lang="en-US" dirty="0" err="1"/>
              <a:t>Nepotrebna</a:t>
            </a:r>
            <a:r>
              <a:rPr lang="en-US" dirty="0"/>
              <a:t> </a:t>
            </a:r>
            <a:r>
              <a:rPr lang="en-US" dirty="0" err="1"/>
              <a:t>precizna</a:t>
            </a:r>
            <a:r>
              <a:rPr lang="en-US" dirty="0"/>
              <a:t> </a:t>
            </a:r>
            <a:r>
              <a:rPr lang="en-US" dirty="0" err="1"/>
              <a:t>obrada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je </a:t>
            </a:r>
            <a:r>
              <a:rPr lang="en-US" dirty="0" err="1"/>
              <a:t>potrebno</a:t>
            </a:r>
            <a:r>
              <a:rPr lang="en-US" dirty="0"/>
              <a:t> </a:t>
            </a:r>
            <a:r>
              <a:rPr lang="en-US" dirty="0" err="1"/>
              <a:t>mašinsko</a:t>
            </a:r>
            <a:r>
              <a:rPr lang="en-US" dirty="0"/>
              <a:t> </a:t>
            </a:r>
            <a:r>
              <a:rPr lang="en-US" dirty="0" err="1"/>
              <a:t>skidanje</a:t>
            </a:r>
            <a:r>
              <a:rPr lang="en-US" dirty="0"/>
              <a:t> </a:t>
            </a:r>
            <a:r>
              <a:rPr lang="en-US" dirty="0" err="1"/>
              <a:t>nastalog</a:t>
            </a:r>
            <a:r>
              <a:rPr lang="en-US" dirty="0"/>
              <a:t> </a:t>
            </a:r>
            <a:r>
              <a:rPr lang="en-US" dirty="0" err="1"/>
              <a:t>venca</a:t>
            </a:r>
            <a:r>
              <a:rPr lang="en-US" dirty="0"/>
              <a:t>.</a:t>
            </a:r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20000">
            <a:off x="1790376" y="4490452"/>
            <a:ext cx="5827020" cy="2266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389437"/>
            <a:ext cx="5029200" cy="24685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err="1"/>
              <a:t>I</a:t>
            </a:r>
            <a:r>
              <a:rPr lang="en-US" baseline="-25000" dirty="0" err="1"/>
              <a:t>š</a:t>
            </a:r>
            <a:r>
              <a:rPr lang="en-US" dirty="0"/>
              <a:t> – </a:t>
            </a:r>
            <a:r>
              <a:rPr lang="en-US" dirty="0" err="1"/>
              <a:t>struja</a:t>
            </a:r>
            <a:r>
              <a:rPr lang="en-US" dirty="0"/>
              <a:t> </a:t>
            </a:r>
            <a:r>
              <a:rPr lang="en-US" dirty="0" err="1"/>
              <a:t>šantiranja</a:t>
            </a:r>
            <a:r>
              <a:rPr lang="en-US" dirty="0"/>
              <a:t> – </a:t>
            </a:r>
            <a:r>
              <a:rPr lang="en-US" dirty="0" err="1"/>
              <a:t>struja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obilazi</a:t>
            </a:r>
            <a:r>
              <a:rPr lang="en-US" dirty="0"/>
              <a:t> </a:t>
            </a:r>
            <a:r>
              <a:rPr lang="en-US" dirty="0" err="1"/>
              <a:t>zatvorenu</a:t>
            </a:r>
            <a:r>
              <a:rPr lang="en-US" dirty="0"/>
              <a:t> </a:t>
            </a:r>
            <a:r>
              <a:rPr lang="en-US" dirty="0" err="1"/>
              <a:t>konturu</a:t>
            </a:r>
            <a:r>
              <a:rPr lang="en-US" dirty="0"/>
              <a:t> </a:t>
            </a:r>
            <a:r>
              <a:rPr lang="en-US" dirty="0" err="1"/>
              <a:t>dužim</a:t>
            </a:r>
            <a:r>
              <a:rPr lang="en-US" dirty="0"/>
              <a:t> </a:t>
            </a:r>
            <a:r>
              <a:rPr lang="en-US" dirty="0" err="1"/>
              <a:t>putem</a:t>
            </a:r>
            <a:r>
              <a:rPr lang="en-US" dirty="0"/>
              <a:t>. </a:t>
            </a:r>
            <a:r>
              <a:rPr lang="en-US" dirty="0" err="1"/>
              <a:t>Zbog</a:t>
            </a:r>
            <a:r>
              <a:rPr lang="en-US" dirty="0"/>
              <a:t> toga se </a:t>
            </a:r>
            <a:r>
              <a:rPr lang="en-US" dirty="0" err="1"/>
              <a:t>struja</a:t>
            </a:r>
            <a:r>
              <a:rPr lang="en-US" dirty="0"/>
              <a:t> </a:t>
            </a:r>
            <a:r>
              <a:rPr lang="en-US" dirty="0" err="1"/>
              <a:t>povećava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20-50%:</a:t>
            </a:r>
          </a:p>
          <a:p>
            <a:pPr algn="ctr">
              <a:buNone/>
            </a:pPr>
            <a:r>
              <a:rPr lang="sr-Latn-CS" dirty="0"/>
              <a:t>I=I</a:t>
            </a:r>
            <a:r>
              <a:rPr lang="sr-Latn-CS" baseline="-25000" dirty="0"/>
              <a:t>z</a:t>
            </a:r>
            <a:r>
              <a:rPr lang="sr-Latn-CS" dirty="0"/>
              <a:t>+I</a:t>
            </a:r>
            <a:r>
              <a:rPr lang="sr-Latn-CS" baseline="-25000" dirty="0"/>
              <a:t>š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3924" t="50579" r="28551" b="29167"/>
          <a:stretch>
            <a:fillRect/>
          </a:stretch>
        </p:blipFill>
        <p:spPr bwMode="auto">
          <a:xfrm>
            <a:off x="381000" y="76200"/>
            <a:ext cx="5151120" cy="2131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840480"/>
            <a:ext cx="3352800" cy="301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76200"/>
            <a:ext cx="3124200" cy="1508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1524000"/>
            <a:ext cx="3200400" cy="85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81000" y="22860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Ukupno</a:t>
            </a:r>
            <a:r>
              <a:rPr lang="en-US" sz="2400" dirty="0"/>
              <a:t> </a:t>
            </a:r>
            <a:r>
              <a:rPr lang="en-US" sz="2400" dirty="0" err="1"/>
              <a:t>skraćenje</a:t>
            </a:r>
            <a:r>
              <a:rPr lang="en-US" sz="2400" dirty="0"/>
              <a:t> </a:t>
            </a:r>
            <a:r>
              <a:rPr lang="en-US" sz="2400" dirty="0" err="1"/>
              <a:t>delova</a:t>
            </a:r>
            <a:r>
              <a:rPr lang="en-US" sz="2400" dirty="0"/>
              <a:t> </a:t>
            </a:r>
            <a:r>
              <a:rPr lang="en-US" sz="2400" dirty="0" err="1"/>
              <a:t>usled</a:t>
            </a:r>
            <a:r>
              <a:rPr lang="en-US" sz="2400" dirty="0"/>
              <a:t> </a:t>
            </a:r>
            <a:r>
              <a:rPr lang="en-US" sz="2400" dirty="0" err="1"/>
              <a:t>elektrootpornog</a:t>
            </a:r>
            <a:r>
              <a:rPr lang="en-US" sz="2400" dirty="0"/>
              <a:t> </a:t>
            </a:r>
            <a:r>
              <a:rPr lang="en-US" sz="2400" dirty="0" err="1"/>
              <a:t>zavarivanja</a:t>
            </a:r>
            <a:r>
              <a:rPr lang="en-US" sz="2400" dirty="0"/>
              <a:t> </a:t>
            </a:r>
            <a:r>
              <a:rPr lang="en-US" sz="2400" dirty="0" err="1"/>
              <a:t>varničenjem</a:t>
            </a:r>
            <a:r>
              <a:rPr lang="en-US" sz="2400" dirty="0"/>
              <a:t>:</a:t>
            </a:r>
          </a:p>
          <a:p>
            <a:r>
              <a:rPr lang="en-US" sz="2400" dirty="0"/>
              <a:t>				</a:t>
            </a:r>
            <a:r>
              <a:rPr lang="en-US" sz="2400" dirty="0" err="1"/>
              <a:t>l</a:t>
            </a:r>
            <a:r>
              <a:rPr lang="en-US" sz="2400" baseline="-25000" dirty="0" err="1"/>
              <a:t>uk</a:t>
            </a:r>
            <a:r>
              <a:rPr lang="en-US" sz="2400" dirty="0"/>
              <a:t> =</a:t>
            </a:r>
            <a:r>
              <a:rPr lang="en-US" sz="2400" dirty="0" err="1"/>
              <a:t>l</a:t>
            </a:r>
            <a:r>
              <a:rPr lang="en-US" sz="2400" baseline="-25000" dirty="0" err="1"/>
              <a:t>v</a:t>
            </a:r>
            <a:r>
              <a:rPr lang="en-US" sz="2400" dirty="0"/>
              <a:t> + </a:t>
            </a:r>
            <a:r>
              <a:rPr lang="en-US" sz="2400" dirty="0" err="1"/>
              <a:t>l</a:t>
            </a:r>
            <a:r>
              <a:rPr lang="en-US" sz="2400" baseline="-25000" dirty="0" err="1"/>
              <a:t>z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610600" cy="5745163"/>
          </a:xfrm>
        </p:spPr>
        <p:txBody>
          <a:bodyPr>
            <a:normAutofit/>
          </a:bodyPr>
          <a:lstStyle/>
          <a:p>
            <a:r>
              <a:rPr lang="en-US" u="sng" dirty="0" err="1"/>
              <a:t>Primena</a:t>
            </a:r>
            <a:r>
              <a:rPr lang="en-US" u="sng" dirty="0"/>
              <a:t> </a:t>
            </a:r>
            <a:r>
              <a:rPr lang="en-US" u="sng" dirty="0" err="1"/>
              <a:t>i</a:t>
            </a:r>
            <a:r>
              <a:rPr lang="en-US" u="sng" dirty="0"/>
              <a:t> </a:t>
            </a:r>
            <a:r>
              <a:rPr lang="en-US" u="sng" dirty="0" err="1"/>
              <a:t>specifičnosti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sz="3000" dirty="0" err="1"/>
              <a:t>Mogućnost</a:t>
            </a:r>
            <a:r>
              <a:rPr lang="en-US" sz="3000" dirty="0"/>
              <a:t> </a:t>
            </a:r>
            <a:r>
              <a:rPr lang="en-US" sz="3000" dirty="0" err="1"/>
              <a:t>zavarivanja</a:t>
            </a:r>
            <a:r>
              <a:rPr lang="en-US" sz="3000" dirty="0"/>
              <a:t> </a:t>
            </a:r>
            <a:r>
              <a:rPr lang="en-US" sz="3000" dirty="0" err="1"/>
              <a:t>velikog</a:t>
            </a:r>
            <a:r>
              <a:rPr lang="en-US" sz="3000" dirty="0"/>
              <a:t> </a:t>
            </a:r>
            <a:r>
              <a:rPr lang="en-US" sz="3000" dirty="0" err="1"/>
              <a:t>broja</a:t>
            </a:r>
            <a:r>
              <a:rPr lang="en-US" sz="3000" dirty="0"/>
              <a:t> </a:t>
            </a:r>
            <a:r>
              <a:rPr lang="en-US" sz="3000" dirty="0" err="1"/>
              <a:t>materijala</a:t>
            </a:r>
            <a:r>
              <a:rPr lang="en-US" sz="3000" dirty="0"/>
              <a:t>, </a:t>
            </a:r>
            <a:r>
              <a:rPr lang="en-US" sz="3000" dirty="0" err="1"/>
              <a:t>kao</a:t>
            </a:r>
            <a:r>
              <a:rPr lang="en-US" sz="3000" dirty="0"/>
              <a:t> </a:t>
            </a:r>
            <a:r>
              <a:rPr lang="en-US" sz="3000" dirty="0" err="1"/>
              <a:t>i</a:t>
            </a:r>
            <a:r>
              <a:rPr lang="en-US" sz="3000" dirty="0"/>
              <a:t> </a:t>
            </a:r>
            <a:r>
              <a:rPr lang="en-US" sz="3000" dirty="0" err="1"/>
              <a:t>raznorodnih</a:t>
            </a:r>
            <a:r>
              <a:rPr lang="en-US" sz="3000" dirty="0"/>
              <a:t> </a:t>
            </a:r>
            <a:r>
              <a:rPr lang="en-US" sz="3000" dirty="0" err="1"/>
              <a:t>materijala</a:t>
            </a:r>
            <a:r>
              <a:rPr lang="en-US" sz="3000" dirty="0"/>
              <a:t>: </a:t>
            </a:r>
            <a:r>
              <a:rPr lang="en-US" sz="3000" dirty="0" err="1"/>
              <a:t>brzoreznih</a:t>
            </a:r>
            <a:r>
              <a:rPr lang="en-US" sz="3000" dirty="0"/>
              <a:t> </a:t>
            </a:r>
            <a:r>
              <a:rPr lang="en-US" sz="3000" dirty="0" err="1"/>
              <a:t>i</a:t>
            </a:r>
            <a:r>
              <a:rPr lang="en-US" sz="3000" dirty="0"/>
              <a:t> </a:t>
            </a:r>
            <a:r>
              <a:rPr lang="en-US" sz="3000" dirty="0" err="1"/>
              <a:t>ugljeničnih</a:t>
            </a:r>
            <a:r>
              <a:rPr lang="en-US" sz="3000" dirty="0"/>
              <a:t> </a:t>
            </a:r>
            <a:r>
              <a:rPr lang="en-US" sz="3000" dirty="0" err="1"/>
              <a:t>čelika</a:t>
            </a:r>
            <a:r>
              <a:rPr lang="en-US" sz="3000" dirty="0"/>
              <a:t>, </a:t>
            </a:r>
            <a:r>
              <a:rPr lang="en-US" sz="3000" dirty="0" err="1"/>
              <a:t>bakra</a:t>
            </a:r>
            <a:r>
              <a:rPr lang="en-US" sz="3000" dirty="0"/>
              <a:t> </a:t>
            </a:r>
            <a:r>
              <a:rPr lang="en-US" sz="3000" dirty="0" err="1"/>
              <a:t>i</a:t>
            </a:r>
            <a:r>
              <a:rPr lang="en-US" sz="3000" dirty="0"/>
              <a:t> </a:t>
            </a:r>
            <a:r>
              <a:rPr lang="en-US" sz="3000" dirty="0" err="1"/>
              <a:t>aluminijuma</a:t>
            </a:r>
            <a:r>
              <a:rPr lang="en-US" sz="3000" dirty="0"/>
              <a:t>,… (</a:t>
            </a:r>
            <a:r>
              <a:rPr lang="en-US" sz="3000" dirty="0" err="1"/>
              <a:t>oni</a:t>
            </a:r>
            <a:r>
              <a:rPr lang="en-US" sz="3000" dirty="0"/>
              <a:t> </a:t>
            </a:r>
            <a:r>
              <a:rPr lang="en-US" sz="3000" dirty="0" err="1"/>
              <a:t>koji</a:t>
            </a:r>
            <a:r>
              <a:rPr lang="en-US" sz="3000" dirty="0"/>
              <a:t> ne </a:t>
            </a:r>
            <a:r>
              <a:rPr lang="en-US" sz="3000" dirty="0" err="1"/>
              <a:t>mogu</a:t>
            </a:r>
            <a:r>
              <a:rPr lang="en-US" sz="3000" dirty="0"/>
              <a:t> </a:t>
            </a:r>
            <a:r>
              <a:rPr lang="en-US" sz="3000" dirty="0" err="1"/>
              <a:t>zbijanjem</a:t>
            </a:r>
            <a:r>
              <a:rPr lang="en-US" sz="3000" dirty="0"/>
              <a:t>).</a:t>
            </a:r>
          </a:p>
          <a:p>
            <a:pPr>
              <a:buFontTx/>
              <a:buChar char="-"/>
            </a:pPr>
            <a:r>
              <a:rPr lang="en-US" sz="3000" dirty="0" err="1"/>
              <a:t>Složenije</a:t>
            </a:r>
            <a:r>
              <a:rPr lang="en-US" sz="3000" dirty="0"/>
              <a:t> </a:t>
            </a:r>
            <a:r>
              <a:rPr lang="en-US" sz="3000" dirty="0" err="1"/>
              <a:t>geometrije</a:t>
            </a:r>
            <a:r>
              <a:rPr lang="en-US" sz="3000" dirty="0"/>
              <a:t> </a:t>
            </a:r>
            <a:r>
              <a:rPr lang="en-US" sz="3000" dirty="0" err="1"/>
              <a:t>nego</a:t>
            </a:r>
            <a:r>
              <a:rPr lang="en-US" sz="3000" dirty="0"/>
              <a:t> </a:t>
            </a:r>
            <a:r>
              <a:rPr lang="en-US" sz="3000" dirty="0" err="1"/>
              <a:t>kod</a:t>
            </a:r>
            <a:r>
              <a:rPr lang="en-US" sz="3000" dirty="0"/>
              <a:t> </a:t>
            </a:r>
            <a:r>
              <a:rPr lang="en-US" sz="3000" dirty="0" err="1"/>
              <a:t>zbijanja</a:t>
            </a:r>
            <a:r>
              <a:rPr lang="en-US" sz="3000" dirty="0"/>
              <a:t> (</a:t>
            </a:r>
            <a:r>
              <a:rPr lang="en-US" sz="3000" dirty="0" err="1"/>
              <a:t>karike</a:t>
            </a:r>
            <a:r>
              <a:rPr lang="en-US" sz="3000" dirty="0"/>
              <a:t>, </a:t>
            </a:r>
            <a:r>
              <a:rPr lang="en-US" sz="3000" dirty="0" err="1"/>
              <a:t>lanci</a:t>
            </a:r>
            <a:r>
              <a:rPr lang="en-US" sz="3000" dirty="0"/>
              <a:t>,…).</a:t>
            </a:r>
          </a:p>
          <a:p>
            <a:pPr>
              <a:buFontTx/>
              <a:buChar char="-"/>
            </a:pPr>
            <a:r>
              <a:rPr lang="en-US" sz="3000" dirty="0" err="1"/>
              <a:t>Nepovoljnija</a:t>
            </a:r>
            <a:r>
              <a:rPr lang="en-US" sz="3000" dirty="0"/>
              <a:t> </a:t>
            </a:r>
            <a:r>
              <a:rPr lang="en-US" sz="3000" dirty="0" err="1"/>
              <a:t>struktura</a:t>
            </a:r>
            <a:r>
              <a:rPr lang="en-US" sz="3000" dirty="0"/>
              <a:t> od </a:t>
            </a:r>
            <a:r>
              <a:rPr lang="en-US" sz="3000" dirty="0" err="1"/>
              <a:t>zav.zbijanjem</a:t>
            </a:r>
            <a:r>
              <a:rPr lang="en-US" sz="3000" dirty="0"/>
              <a:t>.</a:t>
            </a:r>
          </a:p>
          <a:p>
            <a:pPr>
              <a:buNone/>
            </a:pPr>
            <a:r>
              <a:rPr lang="sr-Latn-CS" dirty="0"/>
              <a:t>			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</TotalTime>
  <Words>692</Words>
  <Application>Microsoft Office PowerPoint</Application>
  <PresentationFormat>On-screen Show (4:3)</PresentationFormat>
  <Paragraphs>125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Zavarivanje električnim otporom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Tehnologija zavarivanja</dc:title>
  <dc:creator>sebastijan</dc:creator>
  <cp:lastModifiedBy>Sebastian Baloš</cp:lastModifiedBy>
  <cp:revision>75</cp:revision>
  <dcterms:created xsi:type="dcterms:W3CDTF">2014-04-05T18:16:33Z</dcterms:created>
  <dcterms:modified xsi:type="dcterms:W3CDTF">2017-05-05T10:50:46Z</dcterms:modified>
</cp:coreProperties>
</file>